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2" r:id="rId1"/>
  </p:sldMasterIdLst>
  <p:notesMasterIdLst>
    <p:notesMasterId r:id="rId4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302" r:id="rId45"/>
    <p:sldId id="300" r:id="rId46"/>
    <p:sldId id="301" r:id="rId47"/>
  </p:sldIdLst>
  <p:sldSz cx="12192000" cy="6858000"/>
  <p:notesSz cx="6858000" cy="9144000"/>
  <p:embeddedFontLst>
    <p:embeddedFont>
      <p:font typeface="Calibri" panose="020F0502020204030204" pitchFamily="34" charset="0"/>
      <p:regular r:id="rId49"/>
      <p:bold r:id="rId50"/>
      <p:italic r:id="rId51"/>
      <p:boldItalic r:id="rId52"/>
    </p:embeddedFont>
    <p:embeddedFont>
      <p:font typeface="Century Gothic" panose="020B0502020202020204" pitchFamily="3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tableStyles" Target="tableStyles.xml"/></Relationships>
</file>

<file path=ppt/media/image1.png>
</file>

<file path=ppt/media/image10.jpg>
</file>

<file path=ppt/media/image11.jpg>
</file>

<file path=ppt/media/image12.jpg>
</file>

<file path=ppt/media/image13.png>
</file>

<file path=ppt/media/image14.png>
</file>

<file path=ppt/media/image15.png>
</file>

<file path=ppt/media/image16.jpg>
</file>

<file path=ppt/media/image17.jpg>
</file>

<file path=ppt/media/image2.jp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www.roboticsbusinessreview.com/ai/brain-builder-neurala-video-annotation/"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medium.com/syncedreview/2018-in-review-10-open-sourced-ai-datasets-696b3b49801f"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nytimes.com/2017/10/26/opinion/algorithm-compas-sentencing-bias.html"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thenetworkmediagroup.com/blog/ai-the-facts-and-myths-lauren-maffeo-getapp"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dirty="0">
                <a:solidFill>
                  <a:schemeClr val="dk1"/>
                </a:solidFill>
                <a:latin typeface="Calibri"/>
                <a:ea typeface="Calibri"/>
                <a:cs typeface="Calibri"/>
                <a:sym typeface="Calibri"/>
              </a:rPr>
              <a:t>Did someone do this on purpose? Probably not. </a:t>
            </a:r>
            <a:endParaRPr dirty="0"/>
          </a:p>
          <a:p>
            <a:pPr marL="0" lvl="0" indent="0" algn="l" rtl="0">
              <a:spcBef>
                <a:spcPts val="0"/>
              </a:spcBef>
              <a:spcAft>
                <a:spcPts val="0"/>
              </a:spcAft>
              <a:buNone/>
            </a:pPr>
            <a:endParaRPr sz="120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dirty="0">
                <a:solidFill>
                  <a:schemeClr val="dk1"/>
                </a:solidFill>
                <a:latin typeface="Calibri"/>
                <a:ea typeface="Calibri"/>
                <a:cs typeface="Calibri"/>
                <a:sym typeface="Calibri"/>
              </a:rPr>
              <a:t>It’s more likely that this was an unconscious mistake – the COMPAS algorithm probably didn’t get enough training to recognize diverse kinds of facial variables, including skin tone. </a:t>
            </a:r>
            <a:endParaRPr dirty="0"/>
          </a:p>
          <a:p>
            <a:pPr marL="0" lvl="0" indent="0" algn="l" rtl="0">
              <a:spcBef>
                <a:spcPts val="0"/>
              </a:spcBef>
              <a:spcAft>
                <a:spcPts val="0"/>
              </a:spcAft>
              <a:buNone/>
            </a:pPr>
            <a:endParaRPr sz="120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dirty="0">
                <a:solidFill>
                  <a:schemeClr val="dk1"/>
                </a:solidFill>
                <a:latin typeface="Calibri"/>
                <a:ea typeface="Calibri"/>
                <a:cs typeface="Calibri"/>
                <a:sym typeface="Calibri"/>
              </a:rPr>
              <a:t>It’s also possible that the algorithm drew from historical data about rates of arrests between people who are black vs. people who are white and incorrectly correlated skin tone with recidivism.</a:t>
            </a:r>
            <a:endParaRPr dirty="0"/>
          </a:p>
          <a:p>
            <a:pPr marL="0" lvl="0" indent="0" algn="l" rtl="0">
              <a:spcBef>
                <a:spcPts val="0"/>
              </a:spcBef>
              <a:spcAft>
                <a:spcPts val="0"/>
              </a:spcAft>
              <a:buNone/>
            </a:pPr>
            <a:endParaRPr sz="120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dirty="0">
                <a:solidFill>
                  <a:schemeClr val="dk1"/>
                </a:solidFill>
                <a:latin typeface="Calibri"/>
                <a:ea typeface="Calibri"/>
                <a:cs typeface="Calibri"/>
                <a:sym typeface="Calibri"/>
              </a:rPr>
              <a:t>We don’t know for sure, because a big risk with algorithms is that we often don’t know how they make decisions. But we can infer based on these flawed results that machines have their own biases, just like people.</a:t>
            </a:r>
            <a:endParaRPr dirty="0"/>
          </a:p>
          <a:p>
            <a:pPr marL="0" lvl="0" indent="0" algn="l" rtl="0">
              <a:spcBef>
                <a:spcPts val="0"/>
              </a:spcBef>
              <a:spcAft>
                <a:spcPts val="0"/>
              </a:spcAft>
              <a:buNone/>
            </a:pPr>
            <a:endParaRPr dirty="0"/>
          </a:p>
        </p:txBody>
      </p:sp>
      <p:sp>
        <p:nvSpPr>
          <p:cNvPr id="188" name="Google Shape;188;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5" name="Google Shape;195;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So this is a problem – and it’s a big one – but we’ll start solving it by answering four questions today. </a:t>
            </a:r>
            <a:endParaRPr/>
          </a:p>
        </p:txBody>
      </p:sp>
      <p:sp>
        <p:nvSpPr>
          <p:cNvPr id="196" name="Google Shape;196;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Google Shape;202;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We already shared what machine bias is, but it’s worth unpacking that a bit more.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We all have bias, whether we know it or not.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Some say bias is what makes us human.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And they point to that bias as a reason why machines should make decisions.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Since machines don’t get tired, cranky, or irrational, the thought process says that outsourcing big decisions to them will yield more objective results. </a:t>
            </a:r>
            <a:endParaRPr dirty="0"/>
          </a:p>
        </p:txBody>
      </p:sp>
      <p:sp>
        <p:nvSpPr>
          <p:cNvPr id="203" name="Google Shape;203;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But as we all know, that’s not the case. Machines have their own biases like the rest of us.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And they manifest themselves in two distinct ways. The first is direct bias.</a:t>
            </a:r>
            <a:endParaRPr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But believe it or not, this isn't the biggest risk in machine bias.</a:t>
            </a:r>
            <a:endParaRPr dirty="0"/>
          </a:p>
        </p:txBody>
      </p:sp>
      <p:sp>
        <p:nvSpPr>
          <p:cNvPr id="210" name="Google Shape;210;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t>Indirect bias </a:t>
            </a:r>
            <a:r>
              <a:rPr lang="en-US"/>
              <a:t>is harder to detect. It’s a byproduct of non-sensitive attributes correlated with sensitive attributes. </a:t>
            </a:r>
            <a:endParaRPr/>
          </a:p>
          <a:p>
            <a:pPr marL="0" lvl="0" indent="0" algn="l" rtl="0">
              <a:spcBef>
                <a:spcPts val="0"/>
              </a:spcBef>
              <a:spcAft>
                <a:spcPts val="0"/>
              </a:spcAft>
              <a:buNone/>
            </a:pPr>
            <a:endParaRPr/>
          </a:p>
          <a:p>
            <a:pPr marL="0" lvl="0" indent="0" algn="l" rtl="0">
              <a:spcBef>
                <a:spcPts val="0"/>
              </a:spcBef>
              <a:spcAft>
                <a:spcPts val="0"/>
              </a:spcAft>
              <a:buNone/>
            </a:pPr>
            <a:r>
              <a:rPr lang="en-US"/>
              <a:t>This is why the COMPAS algorithm’s predictions correlated with race. </a:t>
            </a:r>
            <a:endParaRPr/>
          </a:p>
          <a:p>
            <a:pPr marL="0" lvl="0" indent="0" algn="l" rtl="0">
              <a:spcBef>
                <a:spcPts val="0"/>
              </a:spcBef>
              <a:spcAft>
                <a:spcPts val="0"/>
              </a:spcAft>
              <a:buNone/>
            </a:pPr>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The outcomes for one group are compared with that of another, and if the difference exceeds some agreed-upon threshold, the model is considered unacceptably biased. </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So, if the difference in incarceration rates varied more than some percentage between prisoners of different ethnicities, we can infer that the algorithm is biased.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18" name="Google Shape;218;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9" name="Google Shape;239;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So let’s go back to the criminal justice example. </a:t>
            </a:r>
            <a:endParaRPr/>
          </a:p>
          <a:p>
            <a:pPr marL="0" lvl="0" indent="0" algn="l" rtl="0">
              <a:spcBef>
                <a:spcPts val="0"/>
              </a:spcBef>
              <a:spcAft>
                <a:spcPts val="0"/>
              </a:spcAft>
              <a:buNone/>
            </a:pPr>
            <a:endParaRPr/>
          </a:p>
          <a:p>
            <a:pPr marL="0" lvl="0" indent="0" algn="l" rtl="0">
              <a:spcBef>
                <a:spcPts val="0"/>
              </a:spcBef>
              <a:spcAft>
                <a:spcPts val="0"/>
              </a:spcAft>
              <a:buNone/>
            </a:pPr>
            <a:r>
              <a:rPr lang="en-US"/>
              <a:t>In this case, the algorithm’s designers must decide which trade-offs to make and which results are the most fair:</a:t>
            </a:r>
            <a:endParaRPr/>
          </a:p>
        </p:txBody>
      </p:sp>
      <p:sp>
        <p:nvSpPr>
          <p:cNvPr id="247" name="Google Shape;247;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4" name="Google Shape;254;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Regardless of which choice designers make, their product’s users will feel the impact of their decision. </a:t>
            </a:r>
            <a:endParaRPr/>
          </a:p>
        </p:txBody>
      </p:sp>
      <p:sp>
        <p:nvSpPr>
          <p:cNvPr id="255" name="Google Shape;255;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2" name="Google Shape;262;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And that leads us to our second question – why is machine bias dangerous? </a:t>
            </a:r>
            <a:endParaRPr/>
          </a:p>
          <a:p>
            <a:pPr marL="0" lvl="0" indent="0" algn="l" rtl="0">
              <a:spcBef>
                <a:spcPts val="0"/>
              </a:spcBef>
              <a:spcAft>
                <a:spcPts val="0"/>
              </a:spcAft>
              <a:buNone/>
            </a:pPr>
            <a:endParaRPr/>
          </a:p>
          <a:p>
            <a:pPr marL="0" lvl="0" indent="0" algn="l" rtl="0">
              <a:spcBef>
                <a:spcPts val="0"/>
              </a:spcBef>
              <a:spcAft>
                <a:spcPts val="0"/>
              </a:spcAft>
              <a:buNone/>
            </a:pPr>
            <a:r>
              <a:rPr lang="en-US"/>
              <a:t>There are several answers.</a:t>
            </a:r>
            <a:endParaRPr/>
          </a:p>
        </p:txBody>
      </p:sp>
      <p:sp>
        <p:nvSpPr>
          <p:cNvPr id="263" name="Google Shape;263;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9" name="Google Shape;269;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The first is that machine bias reinforces human bias.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Machines are like toddlers – they only learn from the data they’re given.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So if machines are fed data that reflects its creators’ unconscious bias, the machines themselves will reflect that bias.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This isn’t new – St. George’s Medial School in London used an algorithm in the 80s to take a first look at applicants.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It analyzed admissions records to find characteristics of successful candidates.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Then it was adjusted until its decisions matched the characteristics that the admissions team wanted to see. </a:t>
            </a:r>
            <a:endParaRPr dirty="0"/>
          </a:p>
        </p:txBody>
      </p:sp>
      <p:sp>
        <p:nvSpPr>
          <p:cNvPr id="270" name="Google Shape;270;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6" name="Google Shape;286;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87" name="Google Shape;287;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4" name="Google Shape;294;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One example of this is redlining. </a:t>
            </a:r>
            <a:endParaRPr/>
          </a:p>
          <a:p>
            <a:pPr marL="0" lvl="0" indent="0" algn="l" rtl="0">
              <a:spcBef>
                <a:spcPts val="0"/>
              </a:spcBef>
              <a:spcAft>
                <a:spcPts val="0"/>
              </a:spcAft>
              <a:buNone/>
            </a:pPr>
            <a:endParaRPr/>
          </a:p>
          <a:p>
            <a:pPr marL="0" lvl="0" indent="0" algn="l" rtl="0">
              <a:spcBef>
                <a:spcPts val="0"/>
              </a:spcBef>
              <a:spcAft>
                <a:spcPts val="0"/>
              </a:spcAft>
              <a:buNone/>
            </a:pPr>
            <a:r>
              <a:rPr lang="en-US"/>
              <a:t>From 1859 through 1990, people of color were banned from buying property in Portland neighborhoods.</a:t>
            </a:r>
            <a:endParaRPr/>
          </a:p>
          <a:p>
            <a:pPr marL="0" lvl="0" indent="0" algn="l" rtl="0">
              <a:spcBef>
                <a:spcPts val="0"/>
              </a:spcBef>
              <a:spcAft>
                <a:spcPts val="0"/>
              </a:spcAft>
              <a:buNone/>
            </a:pPr>
            <a:endParaRPr/>
          </a:p>
          <a:p>
            <a:pPr marL="0" lvl="0" indent="0" algn="l" rtl="0">
              <a:spcBef>
                <a:spcPts val="0"/>
              </a:spcBef>
              <a:spcAft>
                <a:spcPts val="0"/>
              </a:spcAft>
              <a:buNone/>
            </a:pPr>
            <a:r>
              <a:rPr lang="en-US"/>
              <a:t>Even though it’s illegal now, we have more than a century’s worth of real estate data that was based on a practice that’s now illegal.</a:t>
            </a:r>
            <a:endParaRPr/>
          </a:p>
          <a:p>
            <a:pPr marL="0" lvl="0" indent="0" algn="l" rtl="0">
              <a:spcBef>
                <a:spcPts val="0"/>
              </a:spcBef>
              <a:spcAft>
                <a:spcPts val="0"/>
              </a:spcAft>
              <a:buNone/>
            </a:pPr>
            <a:endParaRPr/>
          </a:p>
          <a:p>
            <a:pPr marL="0" lvl="0" indent="0" algn="l" rtl="0">
              <a:spcBef>
                <a:spcPts val="0"/>
              </a:spcBef>
              <a:spcAft>
                <a:spcPts val="0"/>
              </a:spcAft>
              <a:buNone/>
            </a:pPr>
            <a:r>
              <a:rPr lang="en-US"/>
              <a:t>As a result, any predictive models trained on this dataset are at risk of perpetuating bias. </a:t>
            </a:r>
            <a:endParaRPr/>
          </a:p>
          <a:p>
            <a:pPr marL="0" lvl="0" indent="0" algn="l" rtl="0">
              <a:spcBef>
                <a:spcPts val="0"/>
              </a:spcBef>
              <a:spcAft>
                <a:spcPts val="0"/>
              </a:spcAft>
              <a:buNone/>
            </a:pPr>
            <a:endParaRPr/>
          </a:p>
          <a:p>
            <a:pPr marL="0" lvl="0" indent="0" algn="l" rtl="0">
              <a:spcBef>
                <a:spcPts val="0"/>
              </a:spcBef>
              <a:spcAft>
                <a:spcPts val="0"/>
              </a:spcAft>
              <a:buNone/>
            </a:pPr>
            <a:r>
              <a:rPr lang="en-US"/>
              <a:t>That bias can impact who gets approved to buy homes, and where those homes are located.</a:t>
            </a:r>
            <a:endParaRPr/>
          </a:p>
        </p:txBody>
      </p:sp>
      <p:sp>
        <p:nvSpPr>
          <p:cNvPr id="295" name="Google Shape;295;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3" name="Google Shape;303;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4" name="Google Shape;304;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3" name="Google Shape;313;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3" name="Google Shape;323;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Now, consider what would happen if the speech recognition software in an autonomous car can’t recognize different types of voices because it was trained on a narrow set of speech patterns. </a:t>
            </a:r>
            <a:endParaRPr/>
          </a:p>
          <a:p>
            <a:pPr marL="0" lvl="0" indent="0" algn="l" rtl="0">
              <a:spcBef>
                <a:spcPts val="0"/>
              </a:spcBef>
              <a:spcAft>
                <a:spcPts val="0"/>
              </a:spcAft>
              <a:buNone/>
            </a:pPr>
            <a:endParaRPr/>
          </a:p>
        </p:txBody>
      </p:sp>
      <p:sp>
        <p:nvSpPr>
          <p:cNvPr id="324" name="Google Shape;324;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0" name="Google Shape;330;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7" name="Google Shape;337;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3" name="Google Shape;343;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 big cause of this problem is black box algorithms. </a:t>
            </a:r>
            <a:endParaRPr/>
          </a:p>
          <a:p>
            <a:pPr marL="0" lvl="0" indent="0" algn="l" rtl="0">
              <a:spcBef>
                <a:spcPts val="0"/>
              </a:spcBef>
              <a:spcAft>
                <a:spcPts val="0"/>
              </a:spcAft>
              <a:buNone/>
            </a:pPr>
            <a:endParaRPr/>
          </a:p>
          <a:p>
            <a:pPr marL="0" lvl="0" indent="0" algn="l" rtl="0">
              <a:spcBef>
                <a:spcPts val="0"/>
              </a:spcBef>
              <a:spcAft>
                <a:spcPts val="0"/>
              </a:spcAft>
              <a:buNone/>
            </a:pPr>
            <a:r>
              <a:rPr lang="en-US"/>
              <a:t>It’s hard for us to know if an algorithm’s results are truly fair. </a:t>
            </a:r>
            <a:endParaRPr/>
          </a:p>
          <a:p>
            <a:pPr marL="0" lvl="0" indent="0" algn="l" rtl="0">
              <a:spcBef>
                <a:spcPts val="0"/>
              </a:spcBef>
              <a:spcAft>
                <a:spcPts val="0"/>
              </a:spcAft>
              <a:buNone/>
            </a:pPr>
            <a:endParaRPr/>
          </a:p>
          <a:p>
            <a:pPr marL="0" lvl="0" indent="0" algn="l" rtl="0">
              <a:spcBef>
                <a:spcPts val="0"/>
              </a:spcBef>
              <a:spcAft>
                <a:spcPts val="0"/>
              </a:spcAft>
              <a:buNone/>
            </a:pPr>
            <a:r>
              <a:rPr lang="en-US"/>
              <a:t>This is hard even for the algorithm’s creators – machines often behave differently in deployment than they did in production. </a:t>
            </a:r>
            <a:endParaRPr/>
          </a:p>
          <a:p>
            <a:pPr marL="0" lvl="0" indent="0" algn="l" rtl="0">
              <a:spcBef>
                <a:spcPts val="0"/>
              </a:spcBef>
              <a:spcAft>
                <a:spcPts val="0"/>
              </a:spcAft>
              <a:buNone/>
            </a:pPr>
            <a:endParaRPr/>
          </a:p>
          <a:p>
            <a:pPr marL="0" lvl="0" indent="0" algn="l" rtl="0">
              <a:spcBef>
                <a:spcPts val="0"/>
              </a:spcBef>
              <a:spcAft>
                <a:spcPts val="0"/>
              </a:spcAft>
              <a:buNone/>
            </a:pPr>
            <a:r>
              <a:rPr lang="en-US"/>
              <a:t>The result is that in extreme cases, none of us can see inside an algorithm to learn how it made decisions. </a:t>
            </a:r>
            <a:endParaRPr/>
          </a:p>
        </p:txBody>
      </p:sp>
      <p:sp>
        <p:nvSpPr>
          <p:cNvPr id="344" name="Google Shape;344;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1" name="Google Shape;351;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When we don't know how algorithms make decisions, we can’t fully trust them. In the near future, companies will have no choice but to explain their algorithms' results.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We’re already seeing legislation in Europe that would fine large tech companies for not revealing how their algorithms work. And extreme as that sounds, that’s what users want.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Research from the University of Chicago and the University of Pennsylvania showed that </a:t>
            </a:r>
            <a:r>
              <a:rPr lang="en-US" sz="1200" b="0" i="0" u="none" strike="noStrike" dirty="0">
                <a:solidFill>
                  <a:schemeClr val="dk1"/>
                </a:solidFill>
                <a:latin typeface="Calibri"/>
                <a:ea typeface="Calibri"/>
                <a:cs typeface="Calibri"/>
                <a:sym typeface="Calibri"/>
              </a:rPr>
              <a:t>users have more trust in modifiable algorithms than in those built by experts. </a:t>
            </a:r>
            <a:endParaRPr dirty="0"/>
          </a:p>
          <a:p>
            <a:pPr marL="0" lvl="0" indent="0" algn="l" rtl="0">
              <a:spcBef>
                <a:spcPts val="0"/>
              </a:spcBef>
              <a:spcAft>
                <a:spcPts val="0"/>
              </a:spcAft>
              <a:buNone/>
            </a:pPr>
            <a:endParaRPr sz="1200" b="0" i="0" u="none" strike="noStrike"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dirty="0">
                <a:solidFill>
                  <a:schemeClr val="dk1"/>
                </a:solidFill>
                <a:latin typeface="Calibri"/>
                <a:ea typeface="Calibri"/>
                <a:cs typeface="Calibri"/>
                <a:sym typeface="Calibri"/>
              </a:rPr>
              <a:t>This supports the crucial role that transparency plays in public trust of tech: People prefer algorithms when they can clearly see how those algorithms work - even if those algorithms are wrong. </a:t>
            </a:r>
            <a:endParaRPr dirty="0"/>
          </a:p>
          <a:p>
            <a:pPr marL="0" lvl="0" indent="0" algn="l" rtl="0">
              <a:spcBef>
                <a:spcPts val="0"/>
              </a:spcBef>
              <a:spcAft>
                <a:spcPts val="0"/>
              </a:spcAft>
              <a:buNone/>
            </a:pPr>
            <a:endParaRPr dirty="0"/>
          </a:p>
        </p:txBody>
      </p:sp>
      <p:sp>
        <p:nvSpPr>
          <p:cNvPr id="352" name="Google Shape;352;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0" name="Google Shape;360;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With that said, there are reasons why creators might want to keep them private.</a:t>
            </a:r>
            <a:endParaRPr/>
          </a:p>
        </p:txBody>
      </p:sp>
      <p:sp>
        <p:nvSpPr>
          <p:cNvPr id="361" name="Google Shape;361;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8" name="Google Shape;368;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But for transparency’s sake, they must be opened where possible.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here's where open source frameworks like Drupal have a big advantage: Large amounts of tagged, structured content.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Frank Carey gave a presentation at </a:t>
            </a:r>
            <a:r>
              <a:rPr lang="en-US" dirty="0" err="1"/>
              <a:t>DrupalCon</a:t>
            </a:r>
            <a:r>
              <a:rPr lang="en-US" dirty="0"/>
              <a:t> two years ago explaining why Drupal data is ideal to train deep learning and neural networks.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These networks can make a range of big improvements to your site, from generating alt tags to image captioning. </a:t>
            </a:r>
            <a:endParaRPr dirty="0"/>
          </a:p>
        </p:txBody>
      </p:sp>
      <p:sp>
        <p:nvSpPr>
          <p:cNvPr id="369" name="Google Shape;369;p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4" name="Google Shape;374;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And luckily, there are more open source toolkits coming out these days.</a:t>
            </a:r>
            <a:endParaRPr lang="en-US" sz="1200" b="0" i="0" dirty="0">
              <a:solidFill>
                <a:schemeClr val="dk1"/>
              </a:solidFill>
              <a:latin typeface="Calibri"/>
              <a:ea typeface="Calibri"/>
              <a:cs typeface="Calibri"/>
              <a:sym typeface="Calibri"/>
            </a:endParaRPr>
          </a:p>
          <a:p>
            <a:pPr marL="0" lvl="0" indent="0" algn="l" rtl="0">
              <a:spcBef>
                <a:spcPts val="0"/>
              </a:spcBef>
              <a:spcAft>
                <a:spcPts val="0"/>
              </a:spcAft>
              <a:buNone/>
            </a:pPr>
            <a:endParaRPr lang="en-US" sz="1200" b="0" i="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LIME uses a pick-step to select a representative set of predictions or conclusions to be explained.</a:t>
            </a:r>
            <a:endParaRPr dirty="0"/>
          </a:p>
          <a:p>
            <a:pPr marL="0" lvl="0" indent="0" algn="l" rtl="0">
              <a:spcBef>
                <a:spcPts val="0"/>
              </a:spcBef>
              <a:spcAft>
                <a:spcPts val="0"/>
              </a:spcAft>
              <a:buNone/>
            </a:pPr>
            <a:endParaRPr sz="1200" b="0" i="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And then it approximates the model close to those predictions.</a:t>
            </a:r>
            <a:endParaRPr dirty="0"/>
          </a:p>
          <a:p>
            <a:pPr marL="0" lvl="0" indent="0" algn="l" rtl="0">
              <a:spcBef>
                <a:spcPts val="0"/>
              </a:spcBef>
              <a:spcAft>
                <a:spcPts val="0"/>
              </a:spcAft>
              <a:buNone/>
            </a:pPr>
            <a:endParaRPr sz="1200" b="0" i="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Then, LIME manipulates the inputs to the model and measures how predictions change.</a:t>
            </a:r>
            <a:endParaRPr dirty="0"/>
          </a:p>
        </p:txBody>
      </p:sp>
      <p:sp>
        <p:nvSpPr>
          <p:cNvPr id="375" name="Google Shape;375;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2" name="Google Shape;382;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So here’s an example of a LIME classifier from text classification.</a:t>
            </a:r>
            <a:endParaRPr/>
          </a:p>
          <a:p>
            <a:pPr marL="0" lvl="0" indent="0" algn="l" rtl="0">
              <a:spcBef>
                <a:spcPts val="0"/>
              </a:spcBef>
              <a:spcAft>
                <a:spcPts val="0"/>
              </a:spcAft>
              <a:buNone/>
            </a:pPr>
            <a:endParaRPr/>
          </a:p>
          <a:p>
            <a:pPr marL="0" lvl="0" indent="0" algn="l" rtl="0">
              <a:spcBef>
                <a:spcPts val="0"/>
              </a:spcBef>
              <a:spcAft>
                <a:spcPts val="0"/>
              </a:spcAft>
              <a:buNone/>
            </a:pPr>
            <a:r>
              <a:rPr lang="en-US"/>
              <a:t>They took 2 classes – Atheism and Christian – that are tougher to distinguish since they share so many words. </a:t>
            </a:r>
            <a:endParaRPr/>
          </a:p>
          <a:p>
            <a:pPr marL="0" lvl="0" indent="0" algn="l" rtl="0">
              <a:spcBef>
                <a:spcPts val="0"/>
              </a:spcBef>
              <a:spcAft>
                <a:spcPts val="0"/>
              </a:spcAft>
              <a:buNone/>
            </a:pPr>
            <a:endParaRPr/>
          </a:p>
          <a:p>
            <a:pPr marL="0" lvl="0" indent="0" algn="l" rtl="0">
              <a:spcBef>
                <a:spcPts val="0"/>
              </a:spcBef>
              <a:spcAft>
                <a:spcPts val="0"/>
              </a:spcAft>
              <a:buNone/>
            </a:pPr>
            <a:r>
              <a:rPr lang="en-US"/>
              <a:t>LIME’s researchers trained a forest with 500 trees and got a test accuracy of 92.4%.</a:t>
            </a:r>
            <a:endParaRPr/>
          </a:p>
          <a:p>
            <a:pPr marL="0" lvl="0" indent="0" algn="l" rtl="0">
              <a:spcBef>
                <a:spcPts val="0"/>
              </a:spcBef>
              <a:spcAft>
                <a:spcPts val="0"/>
              </a:spcAft>
              <a:buNone/>
            </a:pPr>
            <a:endParaRPr/>
          </a:p>
          <a:p>
            <a:pPr marL="0" lvl="0" indent="0" algn="l" rtl="0">
              <a:spcBef>
                <a:spcPts val="0"/>
              </a:spcBef>
              <a:spcAft>
                <a:spcPts val="0"/>
              </a:spcAft>
              <a:buNone/>
            </a:pPr>
            <a:r>
              <a:rPr lang="en-US"/>
              <a:t>If accuracy was your core measure of trust, you’d be able to trust this algorithm.</a:t>
            </a:r>
            <a:endParaRPr/>
          </a:p>
        </p:txBody>
      </p:sp>
      <p:sp>
        <p:nvSpPr>
          <p:cNvPr id="383" name="Google Shape;383;p3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0" name="Google Shape;390;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Ultimately, responsibility for algorithmic choices doesn’t start with regulation – it starts with you. </a:t>
            </a:r>
            <a:endParaRPr/>
          </a:p>
          <a:p>
            <a:pPr marL="0" lvl="0" indent="0" algn="l" rtl="0">
              <a:spcBef>
                <a:spcPts val="0"/>
              </a:spcBef>
              <a:spcAft>
                <a:spcPts val="0"/>
              </a:spcAft>
              <a:buNone/>
            </a:pPr>
            <a:endParaRPr/>
          </a:p>
          <a:p>
            <a:pPr marL="0" lvl="0" indent="0" algn="l" rtl="0">
              <a:spcBef>
                <a:spcPts val="0"/>
              </a:spcBef>
              <a:spcAft>
                <a:spcPts val="0"/>
              </a:spcAft>
              <a:buNone/>
            </a:pPr>
            <a:r>
              <a:rPr lang="en-US"/>
              <a:t>It starts with strong data, development, and product teams collaborating to make sure that the parameters are as fair as they can be. </a:t>
            </a:r>
            <a:endParaRPr/>
          </a:p>
          <a:p>
            <a:pPr marL="0" lvl="0" indent="0" algn="l" rtl="0">
              <a:spcBef>
                <a:spcPts val="0"/>
              </a:spcBef>
              <a:spcAft>
                <a:spcPts val="0"/>
              </a:spcAft>
              <a:buNone/>
            </a:pPr>
            <a:endParaRPr/>
          </a:p>
          <a:p>
            <a:pPr marL="0" lvl="0" indent="0" algn="l" rtl="0">
              <a:spcBef>
                <a:spcPts val="0"/>
              </a:spcBef>
              <a:spcAft>
                <a:spcPts val="0"/>
              </a:spcAft>
              <a:buNone/>
            </a:pPr>
            <a:r>
              <a:rPr lang="en-US"/>
              <a:t>The good news is that while bias is inevitable, it is not impossible to overcome. There are several steps you can take to boost the health of your AI datasets. </a:t>
            </a:r>
            <a:endParaRPr/>
          </a:p>
        </p:txBody>
      </p:sp>
      <p:sp>
        <p:nvSpPr>
          <p:cNvPr id="391" name="Google Shape;391;p3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7" name="Google Shape;397;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This requires you to answer some key questions in the product specification phase.</a:t>
            </a:r>
            <a:endParaRPr/>
          </a:p>
          <a:p>
            <a:pPr marL="0" lvl="0" indent="0" algn="l" rtl="0">
              <a:spcBef>
                <a:spcPts val="0"/>
              </a:spcBef>
              <a:spcAft>
                <a:spcPts val="0"/>
              </a:spcAft>
              <a:buNone/>
            </a:pPr>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Sensitive attributes should be identified and declared out of bounds unless you make an explicit justification for their inclusion. </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You’ll also want to include a minimum threshold of acceptance and acceptable functioning before deploying your product. </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This is helpful criteria both for internal developers and choosing external vendors. </a:t>
            </a:r>
            <a:endParaRPr/>
          </a:p>
        </p:txBody>
      </p:sp>
      <p:sp>
        <p:nvSpPr>
          <p:cNvPr id="398" name="Google Shape;398;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5" name="Google Shape;405;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This is tough because </a:t>
            </a:r>
            <a:r>
              <a:rPr lang="en-US" sz="1200" b="0" i="0" u="none" strike="noStrike">
                <a:solidFill>
                  <a:schemeClr val="dk1"/>
                </a:solidFill>
                <a:latin typeface="Calibri"/>
                <a:ea typeface="Calibri"/>
                <a:cs typeface="Calibri"/>
                <a:sym typeface="Calibri"/>
              </a:rPr>
              <a:t>when you try to control or eliminate both direct and indirect bias, you'll find yourself in a Catch-22. </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If you train exclusively on non-sensitive attributes, you eliminate direct discrimination but introduce or reinforce indirect bias. </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If you train separate classifiers for each sensitive feature, you reintroduce direct discrimination. </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Another challenge is that detection can only occur after you've trained the model.</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When this occurs, the only recourse is to scrap the model and retrain it from scratch.</a:t>
            </a:r>
            <a:endParaRPr b="0"/>
          </a:p>
          <a:p>
            <a:pPr marL="0" lvl="0" indent="0" algn="l" rtl="0">
              <a:spcBef>
                <a:spcPts val="0"/>
              </a:spcBef>
              <a:spcAft>
                <a:spcPts val="0"/>
              </a:spcAft>
              <a:buNone/>
            </a:pPr>
            <a:br>
              <a:rPr lang="en-US"/>
            </a:br>
            <a:endParaRPr/>
          </a:p>
        </p:txBody>
      </p:sp>
      <p:sp>
        <p:nvSpPr>
          <p:cNvPr id="406" name="Google Shape;406;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3" name="Google Shape;413;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Bias should be reduced as much as possible while maintaining an acceptable level of accuracy, as defined in the product specification.</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It’s also not uncommon for the algorithm to be updated without the model itself being revalidated. </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If unacceptable biases or behaviors are detected, the model should be rolled back to an earlier state prior to the first time you saw bias. </a:t>
            </a:r>
            <a:endParaRPr/>
          </a:p>
        </p:txBody>
      </p:sp>
      <p:sp>
        <p:nvSpPr>
          <p:cNvPr id="414" name="Google Shape;414;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1" name="Google Shape;421;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The good news is that more products are coming to market so they can decrease the time and cost of tagging.</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Brain Builder is a SaaS product from </a:t>
            </a:r>
            <a:r>
              <a:rPr lang="en-US" dirty="0" err="1"/>
              <a:t>Neurala</a:t>
            </a:r>
            <a:r>
              <a:rPr lang="en-US" dirty="0"/>
              <a:t>, based in Boston.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sz="1200" b="0" i="0" u="none" strike="noStrike" dirty="0">
                <a:solidFill>
                  <a:schemeClr val="dk1"/>
                </a:solidFill>
                <a:latin typeface="Calibri"/>
                <a:ea typeface="Calibri"/>
                <a:cs typeface="Calibri"/>
                <a:sym typeface="Calibri"/>
              </a:rPr>
              <a:t>They use open source frameworks like TensorFlow to help users </a:t>
            </a:r>
            <a:r>
              <a:rPr lang="en-US" sz="1200" b="0" i="0" u="sng" strike="noStrike" dirty="0">
                <a:solidFill>
                  <a:schemeClr val="hlink"/>
                </a:solidFill>
                <a:latin typeface="Calibri"/>
                <a:ea typeface="Calibri"/>
                <a:cs typeface="Calibri"/>
                <a:sym typeface="Calibri"/>
                <a:hlinkClick r:id="rId3"/>
              </a:rPr>
              <a:t>manage and annotate their training data</a:t>
            </a:r>
            <a:r>
              <a:rPr lang="en-US" sz="1200" b="0" i="0" u="none" strike="noStrike" dirty="0">
                <a:solidFill>
                  <a:schemeClr val="dk1"/>
                </a:solidFill>
                <a:latin typeface="Calibri"/>
                <a:ea typeface="Calibri"/>
                <a:cs typeface="Calibri"/>
                <a:sym typeface="Calibri"/>
              </a:rPr>
              <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Brain Builder also aims to bring diverse class examples to data sets.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This is another key step in data training.</a:t>
            </a:r>
            <a:endParaRPr dirty="0"/>
          </a:p>
          <a:p>
            <a:pPr marL="0" lvl="0" indent="0" algn="l" rtl="0">
              <a:spcBef>
                <a:spcPts val="0"/>
              </a:spcBef>
              <a:spcAft>
                <a:spcPts val="0"/>
              </a:spcAft>
              <a:buNone/>
            </a:pPr>
            <a:endParaRPr sz="1200" b="0" i="0" dirty="0">
              <a:solidFill>
                <a:schemeClr val="dk1"/>
              </a:solidFill>
              <a:latin typeface="Calibri"/>
              <a:ea typeface="Calibri"/>
              <a:cs typeface="Calibri"/>
              <a:sym typeface="Calibri"/>
            </a:endParaRPr>
          </a:p>
        </p:txBody>
      </p:sp>
      <p:sp>
        <p:nvSpPr>
          <p:cNvPr id="422" name="Google Shape;422;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9" name="Google Shape;429;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Consider the example of “homes” within a dataset. </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If the algorithm contains only images of homes in North America, it won't know to recognize homes in Japan, Morocco, or other international locations.</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Its concept of a “home” is thus limited.</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br>
              <a:rPr lang="en-US"/>
            </a:br>
            <a:endParaRPr/>
          </a:p>
        </p:txBody>
      </p:sp>
      <p:sp>
        <p:nvSpPr>
          <p:cNvPr id="430" name="Google Shape;430;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7" name="Google Shape;437;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Luckily, 2018 saw a strong increase in the number of open source AI datasets. </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r>
              <a:rPr lang="en-US" sz="1200" b="0" i="0" u="none" strike="noStrike">
                <a:solidFill>
                  <a:schemeClr val="dk1"/>
                </a:solidFill>
                <a:latin typeface="Calibri"/>
                <a:ea typeface="Calibri"/>
                <a:cs typeface="Calibri"/>
                <a:sym typeface="Calibri"/>
              </a:rPr>
              <a:t>Synced has a helpful </a:t>
            </a:r>
            <a:r>
              <a:rPr lang="en-US" sz="1200" b="0" i="0" u="sng" strike="noStrike">
                <a:solidFill>
                  <a:schemeClr val="hlink"/>
                </a:solidFill>
                <a:latin typeface="Calibri"/>
                <a:ea typeface="Calibri"/>
                <a:cs typeface="Calibri"/>
                <a:sym typeface="Calibri"/>
                <a:hlinkClick r:id="rId3"/>
              </a:rPr>
              <a:t>roundup of 10 datasets</a:t>
            </a:r>
            <a:r>
              <a:rPr lang="en-US" sz="1200" b="0" i="0" u="none" strike="noStrike">
                <a:solidFill>
                  <a:schemeClr val="dk1"/>
                </a:solidFill>
                <a:latin typeface="Calibri"/>
                <a:ea typeface="Calibri"/>
                <a:cs typeface="Calibri"/>
                <a:sym typeface="Calibri"/>
              </a:rPr>
              <a:t>—from multi-label images to semantic parsing—that were open sourced last year.</a:t>
            </a:r>
            <a:endParaRPr/>
          </a:p>
          <a:p>
            <a:pPr marL="0" lvl="0" indent="0" algn="l" rtl="0">
              <a:spcBef>
                <a:spcPts val="0"/>
              </a:spcBef>
              <a:spcAft>
                <a:spcPts val="0"/>
              </a:spcAft>
              <a:buNone/>
            </a:pPr>
            <a:endParaRPr sz="1200" b="0" i="0" u="none" strike="noStrike">
              <a:solidFill>
                <a:schemeClr val="dk1"/>
              </a:solidFill>
              <a:latin typeface="Calibri"/>
              <a:ea typeface="Calibri"/>
              <a:cs typeface="Calibri"/>
              <a:sym typeface="Calibri"/>
            </a:endParaRPr>
          </a:p>
          <a:p>
            <a:pPr marL="0" lvl="0" indent="0" algn="l" rtl="0">
              <a:spcBef>
                <a:spcPts val="0"/>
              </a:spcBef>
              <a:spcAft>
                <a:spcPts val="0"/>
              </a:spcAft>
              <a:buNone/>
            </a:pPr>
            <a:br>
              <a:rPr lang="en-US"/>
            </a:br>
            <a:endParaRPr/>
          </a:p>
        </p:txBody>
      </p:sp>
      <p:sp>
        <p:nvSpPr>
          <p:cNvPr id="438" name="Google Shape;438;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5" name="Google Shape;445;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Let’s start by looking at the training set on the left. This is an example of a biased training set.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That’s because wolves were tagged standing in snow, but the model wasn’t shown images of dogs.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So, when dogs were introduced, the model started tagging them as wolves because they were both standing in snow.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sz="1200" b="0" i="0" u="none" strike="noStrike" dirty="0">
                <a:solidFill>
                  <a:schemeClr val="dk1"/>
                </a:solidFill>
                <a:latin typeface="Calibri"/>
                <a:ea typeface="Calibri"/>
                <a:cs typeface="Calibri"/>
                <a:sym typeface="Calibri"/>
              </a:rPr>
              <a:t>Classification errors like this mean that the model being trained was either incomplete or inaccurate. </a:t>
            </a:r>
          </a:p>
          <a:p>
            <a:pPr marL="0" lvl="0" indent="0" algn="l" rtl="0">
              <a:spcBef>
                <a:spcPts val="0"/>
              </a:spcBef>
              <a:spcAft>
                <a:spcPts val="0"/>
              </a:spcAft>
              <a:buNone/>
            </a:pPr>
            <a:endParaRPr dirty="0"/>
          </a:p>
          <a:p>
            <a:pPr marL="0" lvl="0" indent="0" algn="l" rtl="0">
              <a:spcBef>
                <a:spcPts val="0"/>
              </a:spcBef>
              <a:spcAft>
                <a:spcPts val="0"/>
              </a:spcAft>
              <a:buNone/>
            </a:pPr>
            <a:r>
              <a:rPr lang="en-US" dirty="0"/>
              <a:t>On the right, we have a training set from Brain Builder that is focused on the subject – dogs. </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dirty="0">
                <a:solidFill>
                  <a:schemeClr val="dk1"/>
                </a:solidFill>
                <a:latin typeface="Calibri"/>
                <a:ea typeface="Calibri"/>
                <a:cs typeface="Calibri"/>
                <a:sym typeface="Calibri"/>
              </a:rPr>
              <a:t>Having someone monitor your data helps your team know when to retrain your model or expand your training data.</a:t>
            </a:r>
            <a:endParaRPr lang="en-US"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446" name="Google Shape;446;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If you leave this room remembering one thing, I want it to be this: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Ethical debt *is* technical debt.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Bias leads to poor data, </a:t>
            </a:r>
          </a:p>
          <a:p>
            <a:pPr marL="0" lvl="0" indent="0" algn="l" rtl="0">
              <a:spcBef>
                <a:spcPts val="0"/>
              </a:spcBef>
              <a:spcAft>
                <a:spcPts val="0"/>
              </a:spcAft>
              <a:buNone/>
            </a:pPr>
            <a:r>
              <a:rPr lang="en-US" dirty="0"/>
              <a:t>which leads to poorly trained neural networks,</a:t>
            </a:r>
          </a:p>
          <a:p>
            <a:pPr marL="0" lvl="0" indent="0" algn="l" rtl="0">
              <a:spcBef>
                <a:spcPts val="0"/>
              </a:spcBef>
              <a:spcAft>
                <a:spcPts val="0"/>
              </a:spcAft>
              <a:buNone/>
            </a:pPr>
            <a:r>
              <a:rPr lang="en-US" dirty="0"/>
              <a:t>which leads to a bad user experience that can be deadly in some cases.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when bias is found, your only recourse is to scrap the model and retrain it from scratch.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title of my talk is a bit misleading - you can't erase machine bias from AI datasets. It's unavoidable - but it's also manageable.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101162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4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64" name="Google Shape;464;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4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0" name="Google Shape;470;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 name="Google Shape;14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They can have serious consequences for end users of products that are built on AI datasets. </a:t>
            </a:r>
            <a:endParaRPr/>
          </a:p>
        </p:txBody>
      </p:sp>
      <p:sp>
        <p:nvSpPr>
          <p:cNvPr id="146" name="Google Shape;14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153" name="Google Shape;153;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b="0" i="0">
                <a:solidFill>
                  <a:schemeClr val="dk1"/>
                </a:solidFill>
                <a:latin typeface="Calibri"/>
                <a:ea typeface="Calibri"/>
                <a:cs typeface="Calibri"/>
                <a:sym typeface="Calibri"/>
              </a:rPr>
              <a:t>But there was a big problem:</a:t>
            </a:r>
            <a:endParaRPr/>
          </a:p>
        </p:txBody>
      </p:sp>
      <p:sp>
        <p:nvSpPr>
          <p:cNvPr id="161" name="Google Shape;161;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Google Shape;168;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b="0" i="0">
                <a:solidFill>
                  <a:schemeClr val="dk1"/>
                </a:solidFill>
                <a:latin typeface="Calibri"/>
                <a:ea typeface="Calibri"/>
                <a:cs typeface="Calibri"/>
                <a:sym typeface="Calibri"/>
              </a:rPr>
              <a:t>This isn't a "What if?" scenario: </a:t>
            </a:r>
            <a:endParaRPr/>
          </a:p>
          <a:p>
            <a:pPr marL="0" marR="0" lvl="0" indent="0" algn="l" rtl="0">
              <a:lnSpc>
                <a:spcPct val="100000"/>
              </a:lnSpc>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en-US" sz="1200" b="0" i="0">
                <a:solidFill>
                  <a:schemeClr val="dk1"/>
                </a:solidFill>
                <a:latin typeface="Calibri"/>
                <a:ea typeface="Calibri"/>
                <a:cs typeface="Calibri"/>
                <a:sym typeface="Calibri"/>
              </a:rPr>
              <a:t>COMPAS has been used by judges in over 12 U.S. states to confirm prison sentences, including the lengths of those sentences and whether defendants were released on parole.</a:t>
            </a:r>
            <a:endParaRPr/>
          </a:p>
          <a:p>
            <a:pPr marL="0" marR="0" lvl="0" indent="0" algn="l" rtl="0">
              <a:lnSpc>
                <a:spcPct val="100000"/>
              </a:lnSpc>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Based partially on COMPAS's recommendation, a Wisconsin judge </a:t>
            </a:r>
            <a:r>
              <a:rPr lang="en-US" sz="1200" b="0" i="0" u="sng" strike="noStrike">
                <a:solidFill>
                  <a:schemeClr val="hlink"/>
                </a:solidFill>
                <a:latin typeface="Calibri"/>
                <a:ea typeface="Calibri"/>
                <a:cs typeface="Calibri"/>
                <a:sym typeface="Calibri"/>
                <a:hlinkClick r:id="rId3"/>
              </a:rPr>
              <a:t>denied probation</a:t>
            </a:r>
            <a:r>
              <a:rPr lang="en-US" sz="1200" b="0" i="0">
                <a:solidFill>
                  <a:schemeClr val="dk1"/>
                </a:solidFill>
                <a:latin typeface="Calibri"/>
                <a:ea typeface="Calibri"/>
                <a:cs typeface="Calibri"/>
                <a:sym typeface="Calibri"/>
              </a:rPr>
              <a:t> to a man named Eric Loomis. </a:t>
            </a:r>
            <a:endParaRPr/>
          </a:p>
          <a:p>
            <a:pPr marL="0" lvl="0" indent="0" algn="l" rtl="0">
              <a:spcBef>
                <a:spcPts val="0"/>
              </a:spcBef>
              <a:spcAft>
                <a:spcPts val="0"/>
              </a:spcAft>
              <a:buNone/>
            </a:pPr>
            <a:endParaRPr sz="1200" b="0" i="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Instead, the judge gave Loomis a six-year prison sentence for driving a car that had been used in a recent shooting.</a:t>
            </a:r>
            <a:endParaRPr/>
          </a:p>
          <a:p>
            <a:pPr marL="0" marR="0" lvl="0" indent="0" algn="l" rtl="0">
              <a:lnSpc>
                <a:spcPct val="100000"/>
              </a:lnSpc>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p:txBody>
      </p:sp>
      <p:sp>
        <p:nvSpPr>
          <p:cNvPr id="169" name="Google Shape;169;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b="0" i="0">
                <a:solidFill>
                  <a:schemeClr val="dk1"/>
                </a:solidFill>
                <a:latin typeface="Calibri"/>
                <a:ea typeface="Calibri"/>
                <a:cs typeface="Calibri"/>
                <a:sym typeface="Calibri"/>
              </a:rPr>
              <a:t>But when Loomis took his case to the Supreme Court, the justices refused to give it a hearing.</a:t>
            </a:r>
            <a:endParaRPr/>
          </a:p>
          <a:p>
            <a:pPr marL="0" lvl="0" indent="0" algn="l" rtl="0">
              <a:spcBef>
                <a:spcPts val="0"/>
              </a:spcBef>
              <a:spcAft>
                <a:spcPts val="0"/>
              </a:spcAft>
              <a:buNone/>
            </a:pPr>
            <a:endParaRPr sz="1200" b="0" i="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This choice signaled that most Supreme Court justices condoned the algorithm's use without knowing how it reached (often incorrect) conclusions. </a:t>
            </a:r>
            <a:endParaRPr/>
          </a:p>
          <a:p>
            <a:pPr marL="0" lvl="0" indent="0" algn="l" rtl="0">
              <a:spcBef>
                <a:spcPts val="0"/>
              </a:spcBef>
              <a:spcAft>
                <a:spcPts val="0"/>
              </a:spcAft>
              <a:buNone/>
            </a:pPr>
            <a:endParaRPr sz="1200" b="0" i="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This sets a dangerous legal precedent, especially as confusion about how AI works </a:t>
            </a:r>
            <a:r>
              <a:rPr lang="en-US" sz="1200" b="0" i="0" u="sng" strike="noStrike">
                <a:solidFill>
                  <a:schemeClr val="hlink"/>
                </a:solidFill>
                <a:latin typeface="Calibri"/>
                <a:ea typeface="Calibri"/>
                <a:cs typeface="Calibri"/>
                <a:sym typeface="Calibri"/>
                <a:hlinkClick r:id="rId3"/>
              </a:rPr>
              <a:t>shows no signs of slowing down</a:t>
            </a:r>
            <a:r>
              <a:rPr lang="en-US" sz="1200" b="0" i="0">
                <a:solidFill>
                  <a:schemeClr val="dk1"/>
                </a:solidFill>
                <a:latin typeface="Calibri"/>
                <a:ea typeface="Calibri"/>
                <a:cs typeface="Calibri"/>
                <a:sym typeface="Calibri"/>
              </a:rPr>
              <a:t>.</a:t>
            </a:r>
            <a:endParaRPr/>
          </a:p>
          <a:p>
            <a:pPr marL="0" lvl="0" indent="0" algn="l" rtl="0">
              <a:spcBef>
                <a:spcPts val="0"/>
              </a:spcBef>
              <a:spcAft>
                <a:spcPts val="0"/>
              </a:spcAft>
              <a:buNone/>
            </a:pPr>
            <a:endParaRPr sz="1200" b="0" i="0">
              <a:solidFill>
                <a:schemeClr val="dk1"/>
              </a:solidFill>
              <a:latin typeface="Calibri"/>
              <a:ea typeface="Calibri"/>
              <a:cs typeface="Calibri"/>
              <a:sym typeface="Calibri"/>
            </a:endParaRPr>
          </a:p>
          <a:p>
            <a:pPr marL="0" lvl="0" indent="0" algn="l" rtl="0">
              <a:spcBef>
                <a:spcPts val="0"/>
              </a:spcBef>
              <a:spcAft>
                <a:spcPts val="0"/>
              </a:spcAft>
              <a:buNone/>
            </a:pPr>
            <a:br>
              <a:rPr lang="en-US"/>
            </a:br>
            <a:endParaRPr/>
          </a:p>
        </p:txBody>
      </p:sp>
      <p:sp>
        <p:nvSpPr>
          <p:cNvPr id="178" name="Google Shape;178;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p:nvPr/>
        </p:nvSpPr>
        <p:spPr>
          <a:xfrm>
            <a:off x="0" y="-3175"/>
            <a:ext cx="12192000" cy="5203825"/>
          </a:xfrm>
          <a:custGeom>
            <a:avLst/>
            <a:gdLst/>
            <a:ahLst/>
            <a:cxnLst/>
            <a:rect l="l" t="t" r="r" b="b"/>
            <a:pathLst>
              <a:path w="5760" h="3278" extrusionOk="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17" name="Google Shape;17;p2"/>
          <p:cNvSpPr txBox="1">
            <a:spLocks noGrp="1"/>
          </p:cNvSpPr>
          <p:nvPr>
            <p:ph type="ctrTitle"/>
          </p:nvPr>
        </p:nvSpPr>
        <p:spPr>
          <a:xfrm>
            <a:off x="810001" y="1449147"/>
            <a:ext cx="10572000" cy="2971051"/>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subTitle" idx="1"/>
          </p:nvPr>
        </p:nvSpPr>
        <p:spPr>
          <a:xfrm>
            <a:off x="810001" y="5280847"/>
            <a:ext cx="10572000" cy="434974"/>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lvl="0" algn="l">
              <a:spcBef>
                <a:spcPts val="360"/>
              </a:spcBef>
              <a:spcAft>
                <a:spcPts val="0"/>
              </a:spcAft>
              <a:buSzPts val="1800"/>
              <a:buNone/>
              <a:defRPr>
                <a:solidFill>
                  <a:schemeClr val="lt1"/>
                </a:solidFill>
              </a:defRPr>
            </a:lvl1pPr>
            <a:lvl2pPr lvl="1" algn="ctr">
              <a:spcBef>
                <a:spcPts val="600"/>
              </a:spcBef>
              <a:spcAft>
                <a:spcPts val="0"/>
              </a:spcAft>
              <a:buSzPts val="1600"/>
              <a:buNone/>
              <a:defRPr>
                <a:solidFill>
                  <a:schemeClr val="lt1"/>
                </a:solidFill>
              </a:defRPr>
            </a:lvl2pPr>
            <a:lvl3pPr lvl="2" algn="ctr">
              <a:spcBef>
                <a:spcPts val="600"/>
              </a:spcBef>
              <a:spcAft>
                <a:spcPts val="0"/>
              </a:spcAft>
              <a:buSzPts val="1400"/>
              <a:buNone/>
              <a:defRPr>
                <a:solidFill>
                  <a:schemeClr val="lt1"/>
                </a:solidFill>
              </a:defRPr>
            </a:lvl3pPr>
            <a:lvl4pPr lvl="3" algn="ctr">
              <a:spcBef>
                <a:spcPts val="600"/>
              </a:spcBef>
              <a:spcAft>
                <a:spcPts val="0"/>
              </a:spcAft>
              <a:buSzPts val="1200"/>
              <a:buNone/>
              <a:defRPr>
                <a:solidFill>
                  <a:schemeClr val="lt1"/>
                </a:solidFill>
              </a:defRPr>
            </a:lvl4pPr>
            <a:lvl5pPr lvl="4" algn="ctr">
              <a:spcBef>
                <a:spcPts val="600"/>
              </a:spcBef>
              <a:spcAft>
                <a:spcPts val="0"/>
              </a:spcAft>
              <a:buSzPts val="1200"/>
              <a:buNone/>
              <a:defRPr>
                <a:solidFill>
                  <a:schemeClr val="lt1"/>
                </a:solidFill>
              </a:defRPr>
            </a:lvl5pPr>
            <a:lvl6pPr lvl="5" algn="ctr">
              <a:spcBef>
                <a:spcPts val="600"/>
              </a:spcBef>
              <a:spcAft>
                <a:spcPts val="0"/>
              </a:spcAft>
              <a:buSzPts val="1200"/>
              <a:buNone/>
              <a:defRPr>
                <a:solidFill>
                  <a:schemeClr val="lt1"/>
                </a:solidFill>
              </a:defRPr>
            </a:lvl6pPr>
            <a:lvl7pPr lvl="6" algn="ctr">
              <a:spcBef>
                <a:spcPts val="600"/>
              </a:spcBef>
              <a:spcAft>
                <a:spcPts val="0"/>
              </a:spcAft>
              <a:buSzPts val="1200"/>
              <a:buNone/>
              <a:defRPr>
                <a:solidFill>
                  <a:schemeClr val="lt1"/>
                </a:solidFill>
              </a:defRPr>
            </a:lvl7pPr>
            <a:lvl8pPr lvl="7" algn="ctr">
              <a:spcBef>
                <a:spcPts val="600"/>
              </a:spcBef>
              <a:spcAft>
                <a:spcPts val="0"/>
              </a:spcAft>
              <a:buSzPts val="1200"/>
              <a:buNone/>
              <a:defRPr>
                <a:solidFill>
                  <a:schemeClr val="lt1"/>
                </a:solidFill>
              </a:defRPr>
            </a:lvl8pPr>
            <a:lvl9pPr lvl="8" algn="ctr">
              <a:spcBef>
                <a:spcPts val="600"/>
              </a:spcBef>
              <a:spcAft>
                <a:spcPts val="600"/>
              </a:spcAft>
              <a:buSzPts val="1200"/>
              <a:buNone/>
              <a:defRPr>
                <a:solidFill>
                  <a:schemeClr val="lt1"/>
                </a:solidFill>
              </a:defRPr>
            </a:lvl9pPr>
          </a:lstStyle>
          <a:p>
            <a:endParaRPr/>
          </a:p>
        </p:txBody>
      </p:sp>
      <p:sp>
        <p:nvSpPr>
          <p:cNvPr id="19" name="Google Shape;19;p2"/>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8"/>
        <p:cNvGrpSpPr/>
        <p:nvPr/>
      </p:nvGrpSpPr>
      <p:grpSpPr>
        <a:xfrm>
          <a:off x="0" y="0"/>
          <a:ext cx="0" cy="0"/>
          <a:chOff x="0" y="0"/>
          <a:chExt cx="0" cy="0"/>
        </a:xfrm>
      </p:grpSpPr>
      <p:sp>
        <p:nvSpPr>
          <p:cNvPr id="79" name="Google Shape;79;p11"/>
          <p:cNvSpPr/>
          <p:nvPr/>
        </p:nvSpPr>
        <p:spPr>
          <a:xfrm>
            <a:off x="0" y="0"/>
            <a:ext cx="12192000" cy="2185988"/>
          </a:xfrm>
          <a:custGeom>
            <a:avLst/>
            <a:gdLst/>
            <a:ahLst/>
            <a:cxnLst/>
            <a:rect l="l" t="t" r="r" b="b"/>
            <a:pathLst>
              <a:path w="5760" h="1377" extrusionOk="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80" name="Google Shape;80;p11"/>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1"/>
          <p:cNvSpPr txBox="1">
            <a:spLocks noGrp="1"/>
          </p:cNvSpPr>
          <p:nvPr>
            <p:ph type="body" idx="1"/>
          </p:nvPr>
        </p:nvSpPr>
        <p:spPr>
          <a:xfrm>
            <a:off x="818712" y="2222287"/>
            <a:ext cx="5185873" cy="3638763"/>
          </a:xfrm>
          <a:prstGeom prst="rect">
            <a:avLst/>
          </a:prstGeom>
          <a:noFill/>
          <a:ln>
            <a:noFill/>
          </a:ln>
          <a:effectLst>
            <a:outerShdw blurRad="50800">
              <a:srgbClr val="000000">
                <a:alpha val="40000"/>
              </a:srgbClr>
            </a:outerShdw>
          </a:effectLst>
        </p:spPr>
        <p:txBody>
          <a:bodyPr spcFirstLastPara="1" wrap="square" lIns="91425" tIns="45700" rIns="91425" bIns="45700" anchor="ctr" anchorCtr="0"/>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82" name="Google Shape;82;p11"/>
          <p:cNvSpPr txBox="1">
            <a:spLocks noGrp="1"/>
          </p:cNvSpPr>
          <p:nvPr>
            <p:ph type="body" idx="2"/>
          </p:nvPr>
        </p:nvSpPr>
        <p:spPr>
          <a:xfrm>
            <a:off x="6187415" y="2222287"/>
            <a:ext cx="5194583" cy="3638764"/>
          </a:xfrm>
          <a:prstGeom prst="rect">
            <a:avLst/>
          </a:prstGeom>
          <a:noFill/>
          <a:ln>
            <a:noFill/>
          </a:ln>
          <a:effectLst>
            <a:outerShdw blurRad="50800">
              <a:srgbClr val="000000">
                <a:alpha val="40000"/>
              </a:srgbClr>
            </a:outerShdw>
          </a:effectLst>
        </p:spPr>
        <p:txBody>
          <a:bodyPr spcFirstLastPara="1" wrap="square" lIns="91425" tIns="45700" rIns="91425" bIns="45700" anchor="ctr" anchorCtr="0"/>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83" name="Google Shape;83;p11"/>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1"/>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1"/>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6"/>
        <p:cNvGrpSpPr/>
        <p:nvPr/>
      </p:nvGrpSpPr>
      <p:grpSpPr>
        <a:xfrm>
          <a:off x="0" y="0"/>
          <a:ext cx="0" cy="0"/>
          <a:chOff x="0" y="0"/>
          <a:chExt cx="0" cy="0"/>
        </a:xfrm>
      </p:grpSpPr>
      <p:sp>
        <p:nvSpPr>
          <p:cNvPr id="87" name="Google Shape;87;p12"/>
          <p:cNvSpPr/>
          <p:nvPr/>
        </p:nvSpPr>
        <p:spPr>
          <a:xfrm>
            <a:off x="1073151" y="446087"/>
            <a:ext cx="3547533" cy="1814651"/>
          </a:xfrm>
          <a:custGeom>
            <a:avLst/>
            <a:gdLst/>
            <a:ahLst/>
            <a:cxnLst/>
            <a:rect l="l" t="t" r="r" b="b"/>
            <a:pathLst>
              <a:path w="3384" h="2308" extrusionOk="0">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88" name="Google Shape;88;p12"/>
          <p:cNvSpPr txBox="1">
            <a:spLocks noGrp="1"/>
          </p:cNvSpPr>
          <p:nvPr>
            <p:ph type="title"/>
          </p:nvPr>
        </p:nvSpPr>
        <p:spPr>
          <a:xfrm>
            <a:off x="1073151" y="446088"/>
            <a:ext cx="3547533" cy="1618396"/>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2000"/>
              <a:buFont typeface="Century Gothic"/>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2"/>
          <p:cNvSpPr txBox="1">
            <a:spLocks noGrp="1"/>
          </p:cNvSpPr>
          <p:nvPr>
            <p:ph type="body" idx="1"/>
          </p:nvPr>
        </p:nvSpPr>
        <p:spPr>
          <a:xfrm>
            <a:off x="4855633" y="446088"/>
            <a:ext cx="6252633" cy="5414963"/>
          </a:xfrm>
          <a:prstGeom prst="rect">
            <a:avLst/>
          </a:prstGeom>
          <a:noFill/>
          <a:ln>
            <a:noFill/>
          </a:ln>
          <a:effectLst>
            <a:outerShdw blurRad="50800">
              <a:srgbClr val="000000">
                <a:alpha val="40000"/>
              </a:srgbClr>
            </a:outerShdw>
          </a:effectLst>
        </p:spPr>
        <p:txBody>
          <a:bodyPr spcFirstLastPara="1" wrap="square" lIns="91425" tIns="45700" rIns="91425" bIns="45700" anchor="ctr" anchorCtr="0"/>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90" name="Google Shape;90;p12"/>
          <p:cNvSpPr txBox="1">
            <a:spLocks noGrp="1"/>
          </p:cNvSpPr>
          <p:nvPr>
            <p:ph type="body" idx="2"/>
          </p:nvPr>
        </p:nvSpPr>
        <p:spPr>
          <a:xfrm>
            <a:off x="1073151" y="2260738"/>
            <a:ext cx="3547533" cy="3600311"/>
          </a:xfrm>
          <a:prstGeom prst="rect">
            <a:avLst/>
          </a:prstGeom>
          <a:noFill/>
          <a:ln>
            <a:noFill/>
          </a:ln>
          <a:effectLst>
            <a:outerShdw blurRad="50800">
              <a:srgbClr val="000000">
                <a:alpha val="40000"/>
              </a:srgbClr>
            </a:outerShdw>
          </a:effectLst>
        </p:spPr>
        <p:txBody>
          <a:bodyPr spcFirstLastPara="1" wrap="square" lIns="91425" tIns="45700" rIns="91425" bIns="45700" anchor="ctr" anchorCtr="0"/>
          <a:lstStyle>
            <a:lvl1pPr marL="457200" lvl="0" indent="-228600" algn="l">
              <a:spcBef>
                <a:spcPts val="280"/>
              </a:spcBef>
              <a:spcAft>
                <a:spcPts val="0"/>
              </a:spcAft>
              <a:buSzPts val="1400"/>
              <a:buNone/>
              <a:defRPr sz="1400"/>
            </a:lvl1pPr>
            <a:lvl2pPr marL="914400" lvl="1" indent="-228600" algn="l">
              <a:spcBef>
                <a:spcPts val="6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600"/>
              </a:spcBef>
              <a:spcAft>
                <a:spcPts val="0"/>
              </a:spcAft>
              <a:buSzPts val="900"/>
              <a:buNone/>
              <a:defRPr sz="900"/>
            </a:lvl4pPr>
            <a:lvl5pPr marL="2286000" lvl="4" indent="-228600" algn="l">
              <a:spcBef>
                <a:spcPts val="600"/>
              </a:spcBef>
              <a:spcAft>
                <a:spcPts val="0"/>
              </a:spcAft>
              <a:buSzPts val="900"/>
              <a:buNone/>
              <a:defRPr sz="900"/>
            </a:lvl5pPr>
            <a:lvl6pPr marL="2743200" lvl="5" indent="-228600" algn="l">
              <a:spcBef>
                <a:spcPts val="600"/>
              </a:spcBef>
              <a:spcAft>
                <a:spcPts val="0"/>
              </a:spcAft>
              <a:buSzPts val="900"/>
              <a:buNone/>
              <a:defRPr sz="900"/>
            </a:lvl6pPr>
            <a:lvl7pPr marL="3200400" lvl="6" indent="-228600" algn="l">
              <a:spcBef>
                <a:spcPts val="600"/>
              </a:spcBef>
              <a:spcAft>
                <a:spcPts val="0"/>
              </a:spcAft>
              <a:buSzPts val="900"/>
              <a:buNone/>
              <a:defRPr sz="900"/>
            </a:lvl7pPr>
            <a:lvl8pPr marL="3657600" lvl="7" indent="-228600" algn="l">
              <a:spcBef>
                <a:spcPts val="600"/>
              </a:spcBef>
              <a:spcAft>
                <a:spcPts val="0"/>
              </a:spcAft>
              <a:buSzPts val="900"/>
              <a:buNone/>
              <a:defRPr sz="900"/>
            </a:lvl8pPr>
            <a:lvl9pPr marL="4114800" lvl="8" indent="-228600" algn="l">
              <a:spcBef>
                <a:spcPts val="600"/>
              </a:spcBef>
              <a:spcAft>
                <a:spcPts val="600"/>
              </a:spcAft>
              <a:buSzPts val="900"/>
              <a:buNone/>
              <a:defRPr sz="900"/>
            </a:lvl9pPr>
          </a:lstStyle>
          <a:p>
            <a:endParaRPr/>
          </a:p>
        </p:txBody>
      </p:sp>
      <p:sp>
        <p:nvSpPr>
          <p:cNvPr id="91" name="Google Shape;91;p12"/>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2"/>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2"/>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4"/>
        <p:cNvGrpSpPr/>
        <p:nvPr/>
      </p:nvGrpSpPr>
      <p:grpSpPr>
        <a:xfrm>
          <a:off x="0" y="0"/>
          <a:ext cx="0" cy="0"/>
          <a:chOff x="0" y="0"/>
          <a:chExt cx="0" cy="0"/>
        </a:xfrm>
      </p:grpSpPr>
      <p:sp>
        <p:nvSpPr>
          <p:cNvPr id="95" name="Google Shape;95;p13"/>
          <p:cNvSpPr/>
          <p:nvPr/>
        </p:nvSpPr>
        <p:spPr>
          <a:xfrm>
            <a:off x="1140884" y="2286585"/>
            <a:ext cx="4895115" cy="2503972"/>
          </a:xfrm>
          <a:custGeom>
            <a:avLst/>
            <a:gdLst/>
            <a:ahLst/>
            <a:cxnLst/>
            <a:rect l="l" t="t" r="r" b="b"/>
            <a:pathLst>
              <a:path w="3384" h="2308" extrusionOk="0">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96" name="Google Shape;96;p13"/>
          <p:cNvSpPr txBox="1">
            <a:spLocks noGrp="1"/>
          </p:cNvSpPr>
          <p:nvPr>
            <p:ph type="title"/>
          </p:nvPr>
        </p:nvSpPr>
        <p:spPr>
          <a:xfrm>
            <a:off x="1357089" y="2435957"/>
            <a:ext cx="4382521" cy="2007789"/>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3200"/>
              <a:buFont typeface="Century Gothic"/>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3"/>
          <p:cNvSpPr txBox="1">
            <a:spLocks noGrp="1"/>
          </p:cNvSpPr>
          <p:nvPr>
            <p:ph type="body" idx="1"/>
          </p:nvPr>
        </p:nvSpPr>
        <p:spPr>
          <a:xfrm>
            <a:off x="6156000" y="2286000"/>
            <a:ext cx="4880300" cy="2295525"/>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marL="457200" lvl="0" indent="-228600" algn="l">
              <a:spcBef>
                <a:spcPts val="360"/>
              </a:spcBef>
              <a:spcAft>
                <a:spcPts val="0"/>
              </a:spcAft>
              <a:buSzPts val="1800"/>
              <a:buFont typeface="Century Gothic"/>
              <a:buNone/>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98" name="Google Shape;98;p13"/>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13"/>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13"/>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01"/>
        <p:cNvGrpSpPr/>
        <p:nvPr/>
      </p:nvGrpSpPr>
      <p:grpSpPr>
        <a:xfrm>
          <a:off x="0" y="0"/>
          <a:ext cx="0" cy="0"/>
          <a:chOff x="0" y="0"/>
          <a:chExt cx="0" cy="0"/>
        </a:xfrm>
      </p:grpSpPr>
      <p:sp>
        <p:nvSpPr>
          <p:cNvPr id="102" name="Google Shape;102;p14"/>
          <p:cNvSpPr/>
          <p:nvPr/>
        </p:nvSpPr>
        <p:spPr>
          <a:xfrm>
            <a:off x="0" y="0"/>
            <a:ext cx="12192000" cy="2185988"/>
          </a:xfrm>
          <a:custGeom>
            <a:avLst/>
            <a:gdLst/>
            <a:ahLst/>
            <a:cxnLst/>
            <a:rect l="l" t="t" r="r" b="b"/>
            <a:pathLst>
              <a:path w="5760" h="1377" extrusionOk="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103" name="Google Shape;103;p14"/>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14"/>
          <p:cNvSpPr txBox="1">
            <a:spLocks noGrp="1"/>
          </p:cNvSpPr>
          <p:nvPr>
            <p:ph type="body" idx="1"/>
          </p:nvPr>
        </p:nvSpPr>
        <p:spPr>
          <a:xfrm rot="5400000">
            <a:off x="4254444" y="-1260043"/>
            <a:ext cx="3674397" cy="10563285"/>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105" name="Google Shape;105;p14"/>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4"/>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14"/>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8"/>
        <p:cNvGrpSpPr/>
        <p:nvPr/>
      </p:nvGrpSpPr>
      <p:grpSpPr>
        <a:xfrm>
          <a:off x="0" y="0"/>
          <a:ext cx="0" cy="0"/>
          <a:chOff x="0" y="0"/>
          <a:chExt cx="0" cy="0"/>
        </a:xfrm>
      </p:grpSpPr>
      <p:sp>
        <p:nvSpPr>
          <p:cNvPr id="109" name="Google Shape;109;p15"/>
          <p:cNvSpPr/>
          <p:nvPr/>
        </p:nvSpPr>
        <p:spPr>
          <a:xfrm>
            <a:off x="7669651" y="446089"/>
            <a:ext cx="4522349" cy="5414962"/>
          </a:xfrm>
          <a:custGeom>
            <a:avLst/>
            <a:gdLst/>
            <a:ahLst/>
            <a:cxnLst/>
            <a:rect l="l" t="t" r="r" b="b"/>
            <a:pathLst>
              <a:path w="2879" h="4320" extrusionOk="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110" name="Google Shape;110;p15"/>
          <p:cNvSpPr txBox="1">
            <a:spLocks noGrp="1"/>
          </p:cNvSpPr>
          <p:nvPr>
            <p:ph type="title"/>
          </p:nvPr>
        </p:nvSpPr>
        <p:spPr>
          <a:xfrm rot="5400000">
            <a:off x="6863537" y="1906175"/>
            <a:ext cx="5134798" cy="2494791"/>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15"/>
          <p:cNvSpPr txBox="1">
            <a:spLocks noGrp="1"/>
          </p:cNvSpPr>
          <p:nvPr>
            <p:ph type="body" idx="1"/>
          </p:nvPr>
        </p:nvSpPr>
        <p:spPr>
          <a:xfrm rot="5400000">
            <a:off x="1408290" y="-152200"/>
            <a:ext cx="5414962" cy="6611540"/>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112" name="Google Shape;112;p15"/>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5"/>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15"/>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814728" y="727522"/>
            <a:ext cx="4852988" cy="1617163"/>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a:spLocks noGrp="1"/>
          </p:cNvSpPr>
          <p:nvPr>
            <p:ph type="pic" idx="2"/>
          </p:nvPr>
        </p:nvSpPr>
        <p:spPr>
          <a:xfrm>
            <a:off x="6098117" y="0"/>
            <a:ext cx="6093883" cy="6858000"/>
          </a:xfrm>
          <a:prstGeom prst="rect">
            <a:avLst/>
          </a:prstGeom>
          <a:noFill/>
          <a:ln w="9525" cap="flat" cmpd="sng">
            <a:solidFill>
              <a:schemeClr val="lt2"/>
            </a:solidFill>
            <a:prstDash val="solid"/>
            <a:round/>
            <a:headEnd type="none" w="sm" len="sm"/>
            <a:tailEnd type="none" w="sm" len="sm"/>
          </a:ln>
        </p:spPr>
        <p:txBody>
          <a:bodyPr spcFirstLastPara="1" wrap="square" lIns="91425" tIns="45700" rIns="91425" bIns="45700" anchor="t" anchorCtr="0"/>
          <a:lstStyle>
            <a:lvl1pPr marR="0" lvl="0" algn="ctr" rtl="0">
              <a:spcBef>
                <a:spcPts val="280"/>
              </a:spcBef>
              <a:spcAft>
                <a:spcPts val="0"/>
              </a:spcAft>
              <a:buClr>
                <a:schemeClr val="accent1"/>
              </a:buClr>
              <a:buSzPts val="1400"/>
              <a:buFont typeface="Noto Sans Symbols"/>
              <a:buNone/>
              <a:defRPr sz="1400" b="0" i="0" u="none" strike="noStrike" cap="none">
                <a:solidFill>
                  <a:schemeClr val="lt1"/>
                </a:solidFill>
                <a:latin typeface="Century Gothic"/>
                <a:ea typeface="Century Gothic"/>
                <a:cs typeface="Century Gothic"/>
                <a:sym typeface="Century Gothic"/>
              </a:defRPr>
            </a:lvl1pPr>
            <a:lvl2pPr marR="0" lvl="1" algn="l" rtl="0">
              <a:spcBef>
                <a:spcPts val="600"/>
              </a:spcBef>
              <a:spcAft>
                <a:spcPts val="0"/>
              </a:spcAft>
              <a:buClr>
                <a:schemeClr val="accent1"/>
              </a:buClr>
              <a:buSzPts val="1600"/>
              <a:buFont typeface="Noto Sans Symbols"/>
              <a:buChar char="🞆"/>
              <a:defRPr sz="1600" b="0" i="0" u="none" strike="noStrike" cap="none">
                <a:solidFill>
                  <a:schemeClr val="lt1"/>
                </a:solidFill>
                <a:latin typeface="Century Gothic"/>
                <a:ea typeface="Century Gothic"/>
                <a:cs typeface="Century Gothic"/>
                <a:sym typeface="Century Gothic"/>
              </a:defRPr>
            </a:lvl2pPr>
            <a:lvl3pPr marR="0" lvl="2" algn="l" rtl="0">
              <a:spcBef>
                <a:spcPts val="600"/>
              </a:spcBef>
              <a:spcAft>
                <a:spcPts val="0"/>
              </a:spcAft>
              <a:buClr>
                <a:schemeClr val="accent1"/>
              </a:buClr>
              <a:buSzPts val="1400"/>
              <a:buFont typeface="Noto Sans Symbols"/>
              <a:buChar char="🞆"/>
              <a:defRPr sz="1400" b="0" i="0" u="none" strike="noStrike" cap="none">
                <a:solidFill>
                  <a:schemeClr val="lt1"/>
                </a:solidFill>
                <a:latin typeface="Century Gothic"/>
                <a:ea typeface="Century Gothic"/>
                <a:cs typeface="Century Gothic"/>
                <a:sym typeface="Century Gothic"/>
              </a:defRPr>
            </a:lvl3pPr>
            <a:lvl4pPr marR="0" lvl="3"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4pPr>
            <a:lvl5pPr marR="0" lvl="4"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5pPr>
            <a:lvl6pPr marR="0" lvl="5"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6pPr>
            <a:lvl7pPr marR="0" lvl="6"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7pPr>
            <a:lvl8pPr marR="0" lvl="7"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8pPr>
            <a:lvl9pPr marR="0" lvl="8" algn="l" rtl="0">
              <a:spcBef>
                <a:spcPts val="600"/>
              </a:spcBef>
              <a:spcAft>
                <a:spcPts val="60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9pPr>
          </a:lstStyle>
          <a:p>
            <a:endParaRPr/>
          </a:p>
        </p:txBody>
      </p:sp>
      <p:sp>
        <p:nvSpPr>
          <p:cNvPr id="25" name="Google Shape;25;p3"/>
          <p:cNvSpPr txBox="1">
            <a:spLocks noGrp="1"/>
          </p:cNvSpPr>
          <p:nvPr>
            <p:ph type="body" idx="1"/>
          </p:nvPr>
        </p:nvSpPr>
        <p:spPr>
          <a:xfrm>
            <a:off x="814728" y="2344684"/>
            <a:ext cx="4852988" cy="3516365"/>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marL="457200" lvl="0" indent="-228600" algn="l">
              <a:spcBef>
                <a:spcPts val="240"/>
              </a:spcBef>
              <a:spcAft>
                <a:spcPts val="0"/>
              </a:spcAft>
              <a:buSzPts val="1200"/>
              <a:buNone/>
              <a:defRPr sz="1200"/>
            </a:lvl1pPr>
            <a:lvl2pPr marL="914400" lvl="1" indent="-228600" algn="l">
              <a:spcBef>
                <a:spcPts val="6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600"/>
              </a:spcBef>
              <a:spcAft>
                <a:spcPts val="0"/>
              </a:spcAft>
              <a:buSzPts val="900"/>
              <a:buNone/>
              <a:defRPr sz="900"/>
            </a:lvl4pPr>
            <a:lvl5pPr marL="2286000" lvl="4" indent="-228600" algn="l">
              <a:spcBef>
                <a:spcPts val="600"/>
              </a:spcBef>
              <a:spcAft>
                <a:spcPts val="0"/>
              </a:spcAft>
              <a:buSzPts val="900"/>
              <a:buNone/>
              <a:defRPr sz="900"/>
            </a:lvl5pPr>
            <a:lvl6pPr marL="2743200" lvl="5" indent="-228600" algn="l">
              <a:spcBef>
                <a:spcPts val="600"/>
              </a:spcBef>
              <a:spcAft>
                <a:spcPts val="0"/>
              </a:spcAft>
              <a:buSzPts val="900"/>
              <a:buNone/>
              <a:defRPr sz="900"/>
            </a:lvl6pPr>
            <a:lvl7pPr marL="3200400" lvl="6" indent="-228600" algn="l">
              <a:spcBef>
                <a:spcPts val="600"/>
              </a:spcBef>
              <a:spcAft>
                <a:spcPts val="0"/>
              </a:spcAft>
              <a:buSzPts val="900"/>
              <a:buNone/>
              <a:defRPr sz="900"/>
            </a:lvl7pPr>
            <a:lvl8pPr marL="3657600" lvl="7" indent="-228600" algn="l">
              <a:spcBef>
                <a:spcPts val="600"/>
              </a:spcBef>
              <a:spcAft>
                <a:spcPts val="0"/>
              </a:spcAft>
              <a:buSzPts val="900"/>
              <a:buNone/>
              <a:defRPr sz="900"/>
            </a:lvl8pPr>
            <a:lvl9pPr marL="4114800" lvl="8" indent="-228600" algn="l">
              <a:spcBef>
                <a:spcPts val="600"/>
              </a:spcBef>
              <a:spcAft>
                <a:spcPts val="600"/>
              </a:spcAft>
              <a:buSzPts val="900"/>
              <a:buNone/>
              <a:defRPr sz="900"/>
            </a:lvl9pPr>
          </a:lstStyle>
          <a:p>
            <a:endParaRPr/>
          </a:p>
        </p:txBody>
      </p:sp>
      <p:sp>
        <p:nvSpPr>
          <p:cNvPr id="26" name="Google Shape;26;p3"/>
          <p:cNvSpPr txBox="1">
            <a:spLocks noGrp="1"/>
          </p:cNvSpPr>
          <p:nvPr>
            <p:ph type="dt" idx="10"/>
          </p:nvPr>
        </p:nvSpPr>
        <p:spPr>
          <a:xfrm>
            <a:off x="3885810" y="6041362"/>
            <a:ext cx="976879"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ftr" idx="11"/>
          </p:nvPr>
        </p:nvSpPr>
        <p:spPr>
          <a:xfrm>
            <a:off x="590396" y="6041362"/>
            <a:ext cx="3295413"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4862689"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4"/>
          <p:cNvSpPr/>
          <p:nvPr/>
        </p:nvSpPr>
        <p:spPr>
          <a:xfrm>
            <a:off x="0" y="0"/>
            <a:ext cx="12192000" cy="2185988"/>
          </a:xfrm>
          <a:custGeom>
            <a:avLst/>
            <a:gdLst/>
            <a:ahLst/>
            <a:cxnLst/>
            <a:rect l="l" t="t" r="r" b="b"/>
            <a:pathLst>
              <a:path w="5760" h="1377" extrusionOk="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31" name="Google Shape;31;p4"/>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body" idx="1"/>
          </p:nvPr>
        </p:nvSpPr>
        <p:spPr>
          <a:xfrm>
            <a:off x="818712" y="2222287"/>
            <a:ext cx="10554574" cy="3636511"/>
          </a:xfrm>
          <a:prstGeom prst="rect">
            <a:avLst/>
          </a:prstGeom>
          <a:noFill/>
          <a:ln>
            <a:noFill/>
          </a:ln>
          <a:effectLst>
            <a:outerShdw blurRad="50800">
              <a:srgbClr val="000000">
                <a:alpha val="40000"/>
              </a:srgbClr>
            </a:outerShdw>
          </a:effectLst>
        </p:spPr>
        <p:txBody>
          <a:bodyPr spcFirstLastPara="1" wrap="square" lIns="91425" tIns="45700" rIns="91425" bIns="45700" anchor="ctr" anchorCtr="0"/>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33" name="Google Shape;33;p4"/>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4"/>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6"/>
        <p:cNvGrpSpPr/>
        <p:nvPr/>
      </p:nvGrpSpPr>
      <p:grpSpPr>
        <a:xfrm>
          <a:off x="0" y="0"/>
          <a:ext cx="0" cy="0"/>
          <a:chOff x="0" y="0"/>
          <a:chExt cx="0" cy="0"/>
        </a:xfrm>
      </p:grpSpPr>
      <p:sp>
        <p:nvSpPr>
          <p:cNvPr id="37" name="Google Shape;37;p5"/>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12192000" cy="2185988"/>
          </a:xfrm>
          <a:custGeom>
            <a:avLst/>
            <a:gdLst/>
            <a:ahLst/>
            <a:cxnLst/>
            <a:rect l="l" t="t" r="r" b="b"/>
            <a:pathLst>
              <a:path w="5760" h="1377" extrusionOk="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42" name="Google Shape;42;p6"/>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46"/>
        <p:cNvGrpSpPr/>
        <p:nvPr/>
      </p:nvGrpSpPr>
      <p:grpSpPr>
        <a:xfrm>
          <a:off x="0" y="0"/>
          <a:ext cx="0" cy="0"/>
          <a:chOff x="0" y="0"/>
          <a:chExt cx="0" cy="0"/>
        </a:xfrm>
      </p:grpSpPr>
      <p:sp>
        <p:nvSpPr>
          <p:cNvPr id="47" name="Google Shape;47;p7"/>
          <p:cNvSpPr/>
          <p:nvPr/>
        </p:nvSpPr>
        <p:spPr>
          <a:xfrm>
            <a:off x="631697" y="1081456"/>
            <a:ext cx="6332416" cy="3239188"/>
          </a:xfrm>
          <a:custGeom>
            <a:avLst/>
            <a:gdLst/>
            <a:ahLst/>
            <a:cxnLst/>
            <a:rect l="l" t="t" r="r" b="b"/>
            <a:pathLst>
              <a:path w="3384" h="2308" extrusionOk="0">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48" name="Google Shape;48;p7"/>
          <p:cNvSpPr txBox="1">
            <a:spLocks noGrp="1"/>
          </p:cNvSpPr>
          <p:nvPr>
            <p:ph type="title"/>
          </p:nvPr>
        </p:nvSpPr>
        <p:spPr>
          <a:xfrm>
            <a:off x="850985" y="1238502"/>
            <a:ext cx="5893840" cy="2645912"/>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4200"/>
              <a:buFont typeface="Century Gothic"/>
              <a:buNone/>
              <a:defRPr sz="42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853190" y="4443680"/>
            <a:ext cx="5891636" cy="713241"/>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marL="457200" lvl="0" indent="-228600" algn="l">
              <a:spcBef>
                <a:spcPts val="360"/>
              </a:spcBef>
              <a:spcAft>
                <a:spcPts val="0"/>
              </a:spcAft>
              <a:buSzPts val="1800"/>
              <a:buNone/>
              <a:defRPr sz="1800">
                <a:solidFill>
                  <a:schemeClr val="lt1"/>
                </a:solidFill>
              </a:defRPr>
            </a:lvl1pPr>
            <a:lvl2pPr marL="914400" lvl="1" indent="-228600" algn="l">
              <a:spcBef>
                <a:spcPts val="600"/>
              </a:spcBef>
              <a:spcAft>
                <a:spcPts val="0"/>
              </a:spcAft>
              <a:buSzPts val="1800"/>
              <a:buNone/>
              <a:defRPr sz="1800">
                <a:solidFill>
                  <a:schemeClr val="lt1"/>
                </a:solidFill>
              </a:defRPr>
            </a:lvl2pPr>
            <a:lvl3pPr marL="1371600" lvl="2" indent="-228600" algn="l">
              <a:spcBef>
                <a:spcPts val="600"/>
              </a:spcBef>
              <a:spcAft>
                <a:spcPts val="0"/>
              </a:spcAft>
              <a:buSzPts val="1600"/>
              <a:buNone/>
              <a:defRPr sz="1600">
                <a:solidFill>
                  <a:schemeClr val="lt1"/>
                </a:solidFill>
              </a:defRPr>
            </a:lvl3pPr>
            <a:lvl4pPr marL="1828800" lvl="3" indent="-228600" algn="l">
              <a:spcBef>
                <a:spcPts val="600"/>
              </a:spcBef>
              <a:spcAft>
                <a:spcPts val="0"/>
              </a:spcAft>
              <a:buSzPts val="1400"/>
              <a:buNone/>
              <a:defRPr sz="1400">
                <a:solidFill>
                  <a:schemeClr val="lt1"/>
                </a:solidFill>
              </a:defRPr>
            </a:lvl4pPr>
            <a:lvl5pPr marL="2286000" lvl="4" indent="-228600" algn="l">
              <a:spcBef>
                <a:spcPts val="600"/>
              </a:spcBef>
              <a:spcAft>
                <a:spcPts val="0"/>
              </a:spcAft>
              <a:buSzPts val="1400"/>
              <a:buNone/>
              <a:defRPr sz="1400">
                <a:solidFill>
                  <a:schemeClr val="lt1"/>
                </a:solidFill>
              </a:defRPr>
            </a:lvl5pPr>
            <a:lvl6pPr marL="2743200" lvl="5" indent="-228600" algn="l">
              <a:spcBef>
                <a:spcPts val="600"/>
              </a:spcBef>
              <a:spcAft>
                <a:spcPts val="0"/>
              </a:spcAft>
              <a:buSzPts val="1400"/>
              <a:buNone/>
              <a:defRPr sz="1400">
                <a:solidFill>
                  <a:schemeClr val="lt1"/>
                </a:solidFill>
              </a:defRPr>
            </a:lvl6pPr>
            <a:lvl7pPr marL="3200400" lvl="6" indent="-228600" algn="l">
              <a:spcBef>
                <a:spcPts val="600"/>
              </a:spcBef>
              <a:spcAft>
                <a:spcPts val="0"/>
              </a:spcAft>
              <a:buSzPts val="1400"/>
              <a:buNone/>
              <a:defRPr sz="1400">
                <a:solidFill>
                  <a:schemeClr val="lt1"/>
                </a:solidFill>
              </a:defRPr>
            </a:lvl7pPr>
            <a:lvl8pPr marL="3657600" lvl="7" indent="-228600" algn="l">
              <a:spcBef>
                <a:spcPts val="600"/>
              </a:spcBef>
              <a:spcAft>
                <a:spcPts val="0"/>
              </a:spcAft>
              <a:buSzPts val="1400"/>
              <a:buNone/>
              <a:defRPr sz="1400">
                <a:solidFill>
                  <a:schemeClr val="lt1"/>
                </a:solidFill>
              </a:defRPr>
            </a:lvl8pPr>
            <a:lvl9pPr marL="4114800" lvl="8" indent="-228600" algn="l">
              <a:spcBef>
                <a:spcPts val="600"/>
              </a:spcBef>
              <a:spcAft>
                <a:spcPts val="600"/>
              </a:spcAft>
              <a:buSzPts val="1400"/>
              <a:buNone/>
              <a:defRPr sz="1400">
                <a:solidFill>
                  <a:schemeClr val="lt1"/>
                </a:solidFill>
              </a:defRPr>
            </a:lvl9pPr>
          </a:lstStyle>
          <a:p>
            <a:endParaRPr/>
          </a:p>
        </p:txBody>
      </p:sp>
      <p:sp>
        <p:nvSpPr>
          <p:cNvPr id="50" name="Google Shape;50;p7"/>
          <p:cNvSpPr txBox="1">
            <a:spLocks noGrp="1"/>
          </p:cNvSpPr>
          <p:nvPr>
            <p:ph type="body" idx="2"/>
          </p:nvPr>
        </p:nvSpPr>
        <p:spPr>
          <a:xfrm>
            <a:off x="7574642" y="1081456"/>
            <a:ext cx="3810001" cy="4075465"/>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marL="457200" lvl="0" indent="-228600" algn="l">
              <a:spcBef>
                <a:spcPts val="360"/>
              </a:spcBef>
              <a:spcAft>
                <a:spcPts val="0"/>
              </a:spcAft>
              <a:buSzPts val="1800"/>
              <a:buFont typeface="Century Gothic"/>
              <a:buNone/>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51" name="Google Shape;51;p7"/>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4"/>
        <p:cNvGrpSpPr/>
        <p:nvPr/>
      </p:nvGrpSpPr>
      <p:grpSpPr>
        <a:xfrm>
          <a:off x="0" y="0"/>
          <a:ext cx="0" cy="0"/>
          <a:chOff x="0" y="0"/>
          <a:chExt cx="0" cy="0"/>
        </a:xfrm>
      </p:grpSpPr>
      <p:sp>
        <p:nvSpPr>
          <p:cNvPr id="55" name="Google Shape;55;p8"/>
          <p:cNvSpPr/>
          <p:nvPr/>
        </p:nvSpPr>
        <p:spPr>
          <a:xfrm>
            <a:off x="0" y="1"/>
            <a:ext cx="12192000" cy="5203825"/>
          </a:xfrm>
          <a:custGeom>
            <a:avLst/>
            <a:gdLst/>
            <a:ahLst/>
            <a:cxnLst/>
            <a:rect l="l" t="t" r="r" b="b"/>
            <a:pathLst>
              <a:path w="5760" h="3278" extrusionOk="0">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56" name="Google Shape;56;p8"/>
          <p:cNvSpPr txBox="1">
            <a:spLocks noGrp="1"/>
          </p:cNvSpPr>
          <p:nvPr>
            <p:ph type="title"/>
          </p:nvPr>
        </p:nvSpPr>
        <p:spPr>
          <a:xfrm>
            <a:off x="810000" y="2951396"/>
            <a:ext cx="10561418" cy="146880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r">
              <a:spcBef>
                <a:spcPts val="0"/>
              </a:spcBef>
              <a:spcAft>
                <a:spcPts val="0"/>
              </a:spcAft>
              <a:buClr>
                <a:srgbClr val="FEFEFE"/>
              </a:buClr>
              <a:buSzPts val="4800"/>
              <a:buFont typeface="Century Gothic"/>
              <a:buNone/>
              <a:defRPr sz="48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body" idx="1"/>
          </p:nvPr>
        </p:nvSpPr>
        <p:spPr>
          <a:xfrm>
            <a:off x="810000" y="5281201"/>
            <a:ext cx="10561418" cy="433955"/>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marL="457200" lvl="0" indent="-228600" algn="r">
              <a:spcBef>
                <a:spcPts val="360"/>
              </a:spcBef>
              <a:spcAft>
                <a:spcPts val="0"/>
              </a:spcAft>
              <a:buSzPts val="1800"/>
              <a:buNone/>
              <a:defRPr sz="1800">
                <a:solidFill>
                  <a:schemeClr val="lt1"/>
                </a:solidFill>
              </a:defRPr>
            </a:lvl1pPr>
            <a:lvl2pPr marL="914400" lvl="1" indent="-228600" algn="l">
              <a:spcBef>
                <a:spcPts val="600"/>
              </a:spcBef>
              <a:spcAft>
                <a:spcPts val="0"/>
              </a:spcAft>
              <a:buSzPts val="1800"/>
              <a:buNone/>
              <a:defRPr sz="1800">
                <a:solidFill>
                  <a:schemeClr val="lt1"/>
                </a:solidFill>
              </a:defRPr>
            </a:lvl2pPr>
            <a:lvl3pPr marL="1371600" lvl="2" indent="-228600" algn="l">
              <a:spcBef>
                <a:spcPts val="600"/>
              </a:spcBef>
              <a:spcAft>
                <a:spcPts val="0"/>
              </a:spcAft>
              <a:buSzPts val="1600"/>
              <a:buNone/>
              <a:defRPr sz="1600">
                <a:solidFill>
                  <a:schemeClr val="lt1"/>
                </a:solidFill>
              </a:defRPr>
            </a:lvl3pPr>
            <a:lvl4pPr marL="1828800" lvl="3" indent="-228600" algn="l">
              <a:spcBef>
                <a:spcPts val="600"/>
              </a:spcBef>
              <a:spcAft>
                <a:spcPts val="0"/>
              </a:spcAft>
              <a:buSzPts val="1400"/>
              <a:buNone/>
              <a:defRPr sz="1400">
                <a:solidFill>
                  <a:schemeClr val="lt1"/>
                </a:solidFill>
              </a:defRPr>
            </a:lvl4pPr>
            <a:lvl5pPr marL="2286000" lvl="4" indent="-228600" algn="l">
              <a:spcBef>
                <a:spcPts val="600"/>
              </a:spcBef>
              <a:spcAft>
                <a:spcPts val="0"/>
              </a:spcAft>
              <a:buSzPts val="1400"/>
              <a:buNone/>
              <a:defRPr sz="1400">
                <a:solidFill>
                  <a:schemeClr val="lt1"/>
                </a:solidFill>
              </a:defRPr>
            </a:lvl5pPr>
            <a:lvl6pPr marL="2743200" lvl="5" indent="-228600" algn="l">
              <a:spcBef>
                <a:spcPts val="600"/>
              </a:spcBef>
              <a:spcAft>
                <a:spcPts val="0"/>
              </a:spcAft>
              <a:buSzPts val="1400"/>
              <a:buNone/>
              <a:defRPr sz="1400">
                <a:solidFill>
                  <a:schemeClr val="lt1"/>
                </a:solidFill>
              </a:defRPr>
            </a:lvl6pPr>
            <a:lvl7pPr marL="3200400" lvl="6" indent="-228600" algn="l">
              <a:spcBef>
                <a:spcPts val="600"/>
              </a:spcBef>
              <a:spcAft>
                <a:spcPts val="0"/>
              </a:spcAft>
              <a:buSzPts val="1400"/>
              <a:buNone/>
              <a:defRPr sz="1400">
                <a:solidFill>
                  <a:schemeClr val="lt1"/>
                </a:solidFill>
              </a:defRPr>
            </a:lvl7pPr>
            <a:lvl8pPr marL="3657600" lvl="7" indent="-228600" algn="l">
              <a:spcBef>
                <a:spcPts val="600"/>
              </a:spcBef>
              <a:spcAft>
                <a:spcPts val="0"/>
              </a:spcAft>
              <a:buSzPts val="1400"/>
              <a:buNone/>
              <a:defRPr sz="1400">
                <a:solidFill>
                  <a:schemeClr val="lt1"/>
                </a:solidFill>
              </a:defRPr>
            </a:lvl8pPr>
            <a:lvl9pPr marL="4114800" lvl="8" indent="-228600" algn="l">
              <a:spcBef>
                <a:spcPts val="600"/>
              </a:spcBef>
              <a:spcAft>
                <a:spcPts val="600"/>
              </a:spcAft>
              <a:buSzPts val="1400"/>
              <a:buNone/>
              <a:defRPr sz="1400">
                <a:solidFill>
                  <a:schemeClr val="lt1"/>
                </a:solidFill>
              </a:defRPr>
            </a:lvl9pPr>
          </a:lstStyle>
          <a:p>
            <a:endParaRPr/>
          </a:p>
        </p:txBody>
      </p:sp>
      <p:sp>
        <p:nvSpPr>
          <p:cNvPr id="58" name="Google Shape;58;p8"/>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10000" y="4800600"/>
            <a:ext cx="10561418" cy="566738"/>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a:spLocks noGrp="1"/>
          </p:cNvSpPr>
          <p:nvPr>
            <p:ph type="pic" idx="2"/>
          </p:nvPr>
        </p:nvSpPr>
        <p:spPr>
          <a:xfrm>
            <a:off x="0" y="0"/>
            <a:ext cx="12192000" cy="4800600"/>
          </a:xfrm>
          <a:prstGeom prst="rect">
            <a:avLst/>
          </a:prstGeom>
          <a:noFill/>
          <a:ln w="9525" cap="rnd" cmpd="sng">
            <a:solidFill>
              <a:schemeClr val="lt2"/>
            </a:solidFill>
            <a:prstDash val="solid"/>
            <a:round/>
            <a:headEnd type="none" w="sm" len="sm"/>
            <a:tailEnd type="none" w="sm" len="sm"/>
          </a:ln>
          <a:effectLst>
            <a:outerShdw blurRad="50800">
              <a:srgbClr val="000000">
                <a:alpha val="40000"/>
              </a:srgbClr>
            </a:outerShdw>
          </a:effectLst>
        </p:spPr>
        <p:txBody>
          <a:bodyPr spcFirstLastPara="1" wrap="square" lIns="91425" tIns="45700" rIns="91425" bIns="45700" anchor="t" anchorCtr="0"/>
          <a:lstStyle>
            <a:lvl1pPr marR="0" lvl="0" algn="ctr" rtl="0">
              <a:spcBef>
                <a:spcPts val="320"/>
              </a:spcBef>
              <a:spcAft>
                <a:spcPts val="0"/>
              </a:spcAft>
              <a:buClr>
                <a:schemeClr val="accent1"/>
              </a:buClr>
              <a:buSzPts val="160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600"/>
              </a:spcBef>
              <a:spcAft>
                <a:spcPts val="0"/>
              </a:spcAft>
              <a:buClr>
                <a:schemeClr val="accent1"/>
              </a:buClr>
              <a:buSzPts val="1600"/>
              <a:buFont typeface="Noto Sans Symbols"/>
              <a:buChar char="🞆"/>
              <a:defRPr sz="1600" b="0" i="0" u="none" strike="noStrike" cap="none">
                <a:solidFill>
                  <a:schemeClr val="lt1"/>
                </a:solidFill>
                <a:latin typeface="Century Gothic"/>
                <a:ea typeface="Century Gothic"/>
                <a:cs typeface="Century Gothic"/>
                <a:sym typeface="Century Gothic"/>
              </a:defRPr>
            </a:lvl2pPr>
            <a:lvl3pPr marR="0" lvl="2" algn="l" rtl="0">
              <a:spcBef>
                <a:spcPts val="600"/>
              </a:spcBef>
              <a:spcAft>
                <a:spcPts val="0"/>
              </a:spcAft>
              <a:buClr>
                <a:schemeClr val="accent1"/>
              </a:buClr>
              <a:buSzPts val="1400"/>
              <a:buFont typeface="Noto Sans Symbols"/>
              <a:buChar char="🞆"/>
              <a:defRPr sz="1400" b="0" i="0" u="none" strike="noStrike" cap="none">
                <a:solidFill>
                  <a:schemeClr val="lt1"/>
                </a:solidFill>
                <a:latin typeface="Century Gothic"/>
                <a:ea typeface="Century Gothic"/>
                <a:cs typeface="Century Gothic"/>
                <a:sym typeface="Century Gothic"/>
              </a:defRPr>
            </a:lvl3pPr>
            <a:lvl4pPr marR="0" lvl="3"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4pPr>
            <a:lvl5pPr marR="0" lvl="4"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5pPr>
            <a:lvl6pPr marR="0" lvl="5"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6pPr>
            <a:lvl7pPr marR="0" lvl="6"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7pPr>
            <a:lvl8pPr marR="0" lvl="7"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8pPr>
            <a:lvl9pPr marR="0" lvl="8" algn="l" rtl="0">
              <a:spcBef>
                <a:spcPts val="600"/>
              </a:spcBef>
              <a:spcAft>
                <a:spcPts val="60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9pPr>
          </a:lstStyle>
          <a:p>
            <a:endParaRPr/>
          </a:p>
        </p:txBody>
      </p:sp>
      <p:sp>
        <p:nvSpPr>
          <p:cNvPr id="64" name="Google Shape;64;p9"/>
          <p:cNvSpPr txBox="1">
            <a:spLocks noGrp="1"/>
          </p:cNvSpPr>
          <p:nvPr>
            <p:ph type="body" idx="1"/>
          </p:nvPr>
        </p:nvSpPr>
        <p:spPr>
          <a:xfrm>
            <a:off x="810000" y="5367338"/>
            <a:ext cx="10561418" cy="493712"/>
          </a:xfrm>
          <a:prstGeom prst="rect">
            <a:avLst/>
          </a:prstGeom>
          <a:noFill/>
          <a:ln>
            <a:noFill/>
          </a:ln>
          <a:effectLst>
            <a:outerShdw blurRad="50800">
              <a:srgbClr val="000000">
                <a:alpha val="40000"/>
              </a:srgbClr>
            </a:outerShdw>
          </a:effectLst>
        </p:spPr>
        <p:txBody>
          <a:bodyPr spcFirstLastPara="1" wrap="square" lIns="91425" tIns="45700" rIns="91425" bIns="45700" anchor="ctr" anchorCtr="0"/>
          <a:lstStyle>
            <a:lvl1pPr marL="457200" lvl="0" indent="-228600" algn="l">
              <a:spcBef>
                <a:spcPts val="240"/>
              </a:spcBef>
              <a:spcAft>
                <a:spcPts val="0"/>
              </a:spcAft>
              <a:buSzPts val="1200"/>
              <a:buNone/>
              <a:defRPr sz="1200"/>
            </a:lvl1pPr>
            <a:lvl2pPr marL="914400" lvl="1" indent="-228600" algn="l">
              <a:spcBef>
                <a:spcPts val="6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600"/>
              </a:spcBef>
              <a:spcAft>
                <a:spcPts val="0"/>
              </a:spcAft>
              <a:buSzPts val="900"/>
              <a:buNone/>
              <a:defRPr sz="900"/>
            </a:lvl4pPr>
            <a:lvl5pPr marL="2286000" lvl="4" indent="-228600" algn="l">
              <a:spcBef>
                <a:spcPts val="600"/>
              </a:spcBef>
              <a:spcAft>
                <a:spcPts val="0"/>
              </a:spcAft>
              <a:buSzPts val="900"/>
              <a:buNone/>
              <a:defRPr sz="900"/>
            </a:lvl5pPr>
            <a:lvl6pPr marL="2743200" lvl="5" indent="-228600" algn="l">
              <a:spcBef>
                <a:spcPts val="600"/>
              </a:spcBef>
              <a:spcAft>
                <a:spcPts val="0"/>
              </a:spcAft>
              <a:buSzPts val="900"/>
              <a:buNone/>
              <a:defRPr sz="900"/>
            </a:lvl6pPr>
            <a:lvl7pPr marL="3200400" lvl="6" indent="-228600" algn="l">
              <a:spcBef>
                <a:spcPts val="600"/>
              </a:spcBef>
              <a:spcAft>
                <a:spcPts val="0"/>
              </a:spcAft>
              <a:buSzPts val="900"/>
              <a:buNone/>
              <a:defRPr sz="900"/>
            </a:lvl7pPr>
            <a:lvl8pPr marL="3657600" lvl="7" indent="-228600" algn="l">
              <a:spcBef>
                <a:spcPts val="600"/>
              </a:spcBef>
              <a:spcAft>
                <a:spcPts val="0"/>
              </a:spcAft>
              <a:buSzPts val="900"/>
              <a:buNone/>
              <a:defRPr sz="900"/>
            </a:lvl8pPr>
            <a:lvl9pPr marL="4114800" lvl="8" indent="-228600" algn="l">
              <a:spcBef>
                <a:spcPts val="600"/>
              </a:spcBef>
              <a:spcAft>
                <a:spcPts val="600"/>
              </a:spcAft>
              <a:buSzPts val="900"/>
              <a:buNone/>
              <a:defRPr sz="900"/>
            </a:lvl9pPr>
          </a:lstStyle>
          <a:p>
            <a:endParaRPr/>
          </a:p>
        </p:txBody>
      </p:sp>
      <p:sp>
        <p:nvSpPr>
          <p:cNvPr id="65" name="Google Shape;65;p9"/>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8"/>
        <p:cNvGrpSpPr/>
        <p:nvPr/>
      </p:nvGrpSpPr>
      <p:grpSpPr>
        <a:xfrm>
          <a:off x="0" y="0"/>
          <a:ext cx="0" cy="0"/>
          <a:chOff x="0" y="0"/>
          <a:chExt cx="0" cy="0"/>
        </a:xfrm>
      </p:grpSpPr>
      <p:sp>
        <p:nvSpPr>
          <p:cNvPr id="69" name="Google Shape;69;p10"/>
          <p:cNvSpPr/>
          <p:nvPr/>
        </p:nvSpPr>
        <p:spPr>
          <a:xfrm>
            <a:off x="0" y="0"/>
            <a:ext cx="12192000" cy="2185988"/>
          </a:xfrm>
          <a:custGeom>
            <a:avLst/>
            <a:gdLst/>
            <a:ahLst/>
            <a:cxnLst/>
            <a:rect l="l" t="t" r="r" b="b"/>
            <a:pathLst>
              <a:path w="5760" h="1377" extrusionOk="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tx="0" ty="0" sx="100000" sy="100000" flip="none" algn="tl"/>
          </a:blipFill>
          <a:ln w="9525" cap="rnd" cmpd="sng">
            <a:solidFill>
              <a:schemeClr val="accent1"/>
            </a:solidFill>
            <a:prstDash val="solid"/>
            <a:round/>
            <a:headEnd type="none" w="sm" len="sm"/>
            <a:tailEnd type="none" w="sm" len="sm"/>
          </a:ln>
        </p:spPr>
      </p:sp>
      <p:sp>
        <p:nvSpPr>
          <p:cNvPr id="70" name="Google Shape;70;p10"/>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lvl="0" algn="l">
              <a:spcBef>
                <a:spcPts val="0"/>
              </a:spcBef>
              <a:spcAft>
                <a:spcPts val="0"/>
              </a:spcAft>
              <a:buClr>
                <a:srgbClr val="FEFEFE"/>
              </a:buClr>
              <a:buSzPts val="40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body" idx="1"/>
          </p:nvPr>
        </p:nvSpPr>
        <p:spPr>
          <a:xfrm>
            <a:off x="814728" y="2174875"/>
            <a:ext cx="5189857" cy="576262"/>
          </a:xfrm>
          <a:prstGeom prst="rect">
            <a:avLst/>
          </a:prstGeom>
          <a:noFill/>
          <a:ln>
            <a:noFill/>
          </a:ln>
          <a:effectLst>
            <a:outerShdw blurRad="50800">
              <a:srgbClr val="000000">
                <a:alpha val="40000"/>
              </a:srgbClr>
            </a:outerShdw>
          </a:effectLst>
        </p:spPr>
        <p:txBody>
          <a:bodyPr spcFirstLastPara="1" wrap="square" lIns="91425" tIns="45700" rIns="91425" bIns="45700" anchor="b" anchorCtr="0"/>
          <a:lstStyle>
            <a:lvl1pPr marL="457200" lvl="0" indent="-228600" algn="ctr">
              <a:spcBef>
                <a:spcPts val="400"/>
              </a:spcBef>
              <a:spcAft>
                <a:spcPts val="0"/>
              </a:spcAft>
              <a:buSzPts val="2000"/>
              <a:buNone/>
              <a:defRPr sz="2000" b="0"/>
            </a:lvl1pPr>
            <a:lvl2pPr marL="914400" lvl="1" indent="-228600" algn="l">
              <a:spcBef>
                <a:spcPts val="600"/>
              </a:spcBef>
              <a:spcAft>
                <a:spcPts val="0"/>
              </a:spcAft>
              <a:buSzPts val="2000"/>
              <a:buNone/>
              <a:defRPr sz="2000" b="1"/>
            </a:lvl2pPr>
            <a:lvl3pPr marL="1371600" lvl="2" indent="-228600" algn="l">
              <a:spcBef>
                <a:spcPts val="600"/>
              </a:spcBef>
              <a:spcAft>
                <a:spcPts val="0"/>
              </a:spcAft>
              <a:buSzPts val="1800"/>
              <a:buNone/>
              <a:defRPr sz="1800" b="1"/>
            </a:lvl3pPr>
            <a:lvl4pPr marL="1828800" lvl="3" indent="-228600" algn="l">
              <a:spcBef>
                <a:spcPts val="600"/>
              </a:spcBef>
              <a:spcAft>
                <a:spcPts val="0"/>
              </a:spcAft>
              <a:buSzPts val="1600"/>
              <a:buNone/>
              <a:defRPr sz="1600" b="1"/>
            </a:lvl4pPr>
            <a:lvl5pPr marL="2286000" lvl="4" indent="-228600" algn="l">
              <a:spcBef>
                <a:spcPts val="600"/>
              </a:spcBef>
              <a:spcAft>
                <a:spcPts val="0"/>
              </a:spcAft>
              <a:buSzPts val="1600"/>
              <a:buNone/>
              <a:defRPr sz="1600" b="1"/>
            </a:lvl5pPr>
            <a:lvl6pPr marL="2743200" lvl="5" indent="-228600" algn="l">
              <a:spcBef>
                <a:spcPts val="600"/>
              </a:spcBef>
              <a:spcAft>
                <a:spcPts val="0"/>
              </a:spcAft>
              <a:buSzPts val="1600"/>
              <a:buNone/>
              <a:defRPr sz="1600" b="1"/>
            </a:lvl6pPr>
            <a:lvl7pPr marL="3200400" lvl="6" indent="-228600" algn="l">
              <a:spcBef>
                <a:spcPts val="600"/>
              </a:spcBef>
              <a:spcAft>
                <a:spcPts val="0"/>
              </a:spcAft>
              <a:buSzPts val="1600"/>
              <a:buNone/>
              <a:defRPr sz="1600" b="1"/>
            </a:lvl7pPr>
            <a:lvl8pPr marL="3657600" lvl="7" indent="-228600" algn="l">
              <a:spcBef>
                <a:spcPts val="600"/>
              </a:spcBef>
              <a:spcAft>
                <a:spcPts val="0"/>
              </a:spcAft>
              <a:buSzPts val="1600"/>
              <a:buNone/>
              <a:defRPr sz="1600" b="1"/>
            </a:lvl8pPr>
            <a:lvl9pPr marL="4114800" lvl="8" indent="-228600" algn="l">
              <a:spcBef>
                <a:spcPts val="600"/>
              </a:spcBef>
              <a:spcAft>
                <a:spcPts val="600"/>
              </a:spcAft>
              <a:buSzPts val="1600"/>
              <a:buNone/>
              <a:defRPr sz="1600" b="1"/>
            </a:lvl9pPr>
          </a:lstStyle>
          <a:p>
            <a:endParaRPr/>
          </a:p>
        </p:txBody>
      </p:sp>
      <p:sp>
        <p:nvSpPr>
          <p:cNvPr id="72" name="Google Shape;72;p10"/>
          <p:cNvSpPr txBox="1">
            <a:spLocks noGrp="1"/>
          </p:cNvSpPr>
          <p:nvPr>
            <p:ph type="body" idx="2"/>
          </p:nvPr>
        </p:nvSpPr>
        <p:spPr>
          <a:xfrm>
            <a:off x="814729" y="2751138"/>
            <a:ext cx="5189856" cy="3109913"/>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73" name="Google Shape;73;p10"/>
          <p:cNvSpPr txBox="1">
            <a:spLocks noGrp="1"/>
          </p:cNvSpPr>
          <p:nvPr>
            <p:ph type="body" idx="3"/>
          </p:nvPr>
        </p:nvSpPr>
        <p:spPr>
          <a:xfrm>
            <a:off x="6187415" y="2174875"/>
            <a:ext cx="5194583" cy="576262"/>
          </a:xfrm>
          <a:prstGeom prst="rect">
            <a:avLst/>
          </a:prstGeom>
          <a:noFill/>
          <a:ln>
            <a:noFill/>
          </a:ln>
          <a:effectLst>
            <a:outerShdw blurRad="50800">
              <a:srgbClr val="000000">
                <a:alpha val="40000"/>
              </a:srgbClr>
            </a:outerShdw>
          </a:effectLst>
        </p:spPr>
        <p:txBody>
          <a:bodyPr spcFirstLastPara="1" wrap="square" lIns="91425" tIns="45700" rIns="91425" bIns="45700" anchor="b" anchorCtr="0"/>
          <a:lstStyle>
            <a:lvl1pPr marL="457200" lvl="0" indent="-228600" algn="ctr">
              <a:spcBef>
                <a:spcPts val="400"/>
              </a:spcBef>
              <a:spcAft>
                <a:spcPts val="0"/>
              </a:spcAft>
              <a:buSzPts val="2000"/>
              <a:buNone/>
              <a:defRPr sz="2000" b="0"/>
            </a:lvl1pPr>
            <a:lvl2pPr marL="914400" lvl="1" indent="-228600" algn="l">
              <a:spcBef>
                <a:spcPts val="600"/>
              </a:spcBef>
              <a:spcAft>
                <a:spcPts val="0"/>
              </a:spcAft>
              <a:buSzPts val="2000"/>
              <a:buNone/>
              <a:defRPr sz="2000" b="1"/>
            </a:lvl2pPr>
            <a:lvl3pPr marL="1371600" lvl="2" indent="-228600" algn="l">
              <a:spcBef>
                <a:spcPts val="600"/>
              </a:spcBef>
              <a:spcAft>
                <a:spcPts val="0"/>
              </a:spcAft>
              <a:buSzPts val="1800"/>
              <a:buNone/>
              <a:defRPr sz="1800" b="1"/>
            </a:lvl3pPr>
            <a:lvl4pPr marL="1828800" lvl="3" indent="-228600" algn="l">
              <a:spcBef>
                <a:spcPts val="600"/>
              </a:spcBef>
              <a:spcAft>
                <a:spcPts val="0"/>
              </a:spcAft>
              <a:buSzPts val="1600"/>
              <a:buNone/>
              <a:defRPr sz="1600" b="1"/>
            </a:lvl4pPr>
            <a:lvl5pPr marL="2286000" lvl="4" indent="-228600" algn="l">
              <a:spcBef>
                <a:spcPts val="600"/>
              </a:spcBef>
              <a:spcAft>
                <a:spcPts val="0"/>
              </a:spcAft>
              <a:buSzPts val="1600"/>
              <a:buNone/>
              <a:defRPr sz="1600" b="1"/>
            </a:lvl5pPr>
            <a:lvl6pPr marL="2743200" lvl="5" indent="-228600" algn="l">
              <a:spcBef>
                <a:spcPts val="600"/>
              </a:spcBef>
              <a:spcAft>
                <a:spcPts val="0"/>
              </a:spcAft>
              <a:buSzPts val="1600"/>
              <a:buNone/>
              <a:defRPr sz="1600" b="1"/>
            </a:lvl6pPr>
            <a:lvl7pPr marL="3200400" lvl="6" indent="-228600" algn="l">
              <a:spcBef>
                <a:spcPts val="600"/>
              </a:spcBef>
              <a:spcAft>
                <a:spcPts val="0"/>
              </a:spcAft>
              <a:buSzPts val="1600"/>
              <a:buNone/>
              <a:defRPr sz="1600" b="1"/>
            </a:lvl7pPr>
            <a:lvl8pPr marL="3657600" lvl="7" indent="-228600" algn="l">
              <a:spcBef>
                <a:spcPts val="600"/>
              </a:spcBef>
              <a:spcAft>
                <a:spcPts val="0"/>
              </a:spcAft>
              <a:buSzPts val="1600"/>
              <a:buNone/>
              <a:defRPr sz="1600" b="1"/>
            </a:lvl8pPr>
            <a:lvl9pPr marL="4114800" lvl="8" indent="-228600" algn="l">
              <a:spcBef>
                <a:spcPts val="600"/>
              </a:spcBef>
              <a:spcAft>
                <a:spcPts val="600"/>
              </a:spcAft>
              <a:buSzPts val="1600"/>
              <a:buNone/>
              <a:defRPr sz="1600" b="1"/>
            </a:lvl9pPr>
          </a:lstStyle>
          <a:p>
            <a:endParaRPr/>
          </a:p>
        </p:txBody>
      </p:sp>
      <p:sp>
        <p:nvSpPr>
          <p:cNvPr id="74" name="Google Shape;74;p10"/>
          <p:cNvSpPr txBox="1">
            <a:spLocks noGrp="1"/>
          </p:cNvSpPr>
          <p:nvPr>
            <p:ph type="body" idx="4"/>
          </p:nvPr>
        </p:nvSpPr>
        <p:spPr>
          <a:xfrm>
            <a:off x="6187415" y="2751138"/>
            <a:ext cx="5194583" cy="3109913"/>
          </a:xfrm>
          <a:prstGeom prst="rect">
            <a:avLst/>
          </a:prstGeom>
          <a:noFill/>
          <a:ln>
            <a:noFill/>
          </a:ln>
          <a:effectLst>
            <a:outerShdw blurRad="50800">
              <a:srgbClr val="000000">
                <a:alpha val="40000"/>
              </a:srgbClr>
            </a:outerShdw>
          </a:effectLst>
        </p:spPr>
        <p:txBody>
          <a:bodyPr spcFirstLastPara="1" wrap="square" lIns="91425" tIns="45700" rIns="91425" bIns="45700" anchor="t" anchorCtr="0"/>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75" name="Google Shape;75;p10"/>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0"/>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0"/>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lstStyle>
            <a:lvl1pPr marR="0" lvl="0" algn="l" rtl="0">
              <a:spcBef>
                <a:spcPts val="0"/>
              </a:spcBef>
              <a:spcAft>
                <a:spcPts val="0"/>
              </a:spcAft>
              <a:buClr>
                <a:srgbClr val="FEFEFE"/>
              </a:buClr>
              <a:buSzPts val="4000"/>
              <a:buFont typeface="Century Gothic"/>
              <a:buNone/>
              <a:defRPr sz="4000" b="1" i="0" u="none" strike="noStrike" cap="none">
                <a:solidFill>
                  <a:srgbClr val="FEFEFE"/>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1" name="Google Shape;11;p1"/>
          <p:cNvSpPr txBox="1">
            <a:spLocks noGrp="1"/>
          </p:cNvSpPr>
          <p:nvPr>
            <p:ph type="body" idx="1"/>
          </p:nvPr>
        </p:nvSpPr>
        <p:spPr>
          <a:xfrm>
            <a:off x="810000" y="2184401"/>
            <a:ext cx="10563285" cy="3674397"/>
          </a:xfrm>
          <a:prstGeom prst="rect">
            <a:avLst/>
          </a:prstGeom>
          <a:noFill/>
          <a:ln>
            <a:noFill/>
          </a:ln>
          <a:effectLst>
            <a:outerShdw blurRad="50800">
              <a:srgbClr val="000000">
                <a:alpha val="40000"/>
              </a:srgbClr>
            </a:outerShdw>
          </a:effectLst>
        </p:spPr>
        <p:txBody>
          <a:bodyPr spcFirstLastPara="1" wrap="square" lIns="91425" tIns="45700" rIns="91425" bIns="45700" anchor="ctr" anchorCtr="0"/>
          <a:lstStyle>
            <a:lvl1pPr marL="457200" marR="0" lvl="0" indent="-342900" algn="l" rtl="0">
              <a:spcBef>
                <a:spcPts val="360"/>
              </a:spcBef>
              <a:spcAft>
                <a:spcPts val="0"/>
              </a:spcAft>
              <a:buClr>
                <a:schemeClr val="accent1"/>
              </a:buClr>
              <a:buSzPts val="1800"/>
              <a:buFont typeface="Noto Sans Symbols"/>
              <a:buChar char="🞆"/>
              <a:defRPr sz="1800" b="0" i="0" u="none" strike="noStrike" cap="none">
                <a:solidFill>
                  <a:schemeClr val="lt1"/>
                </a:solidFill>
                <a:latin typeface="Century Gothic"/>
                <a:ea typeface="Century Gothic"/>
                <a:cs typeface="Century Gothic"/>
                <a:sym typeface="Century Gothic"/>
              </a:defRPr>
            </a:lvl1pPr>
            <a:lvl2pPr marL="914400" marR="0" lvl="1" indent="-330200" algn="l" rtl="0">
              <a:spcBef>
                <a:spcPts val="600"/>
              </a:spcBef>
              <a:spcAft>
                <a:spcPts val="0"/>
              </a:spcAft>
              <a:buClr>
                <a:schemeClr val="accent1"/>
              </a:buClr>
              <a:buSzPts val="1600"/>
              <a:buFont typeface="Noto Sans Symbols"/>
              <a:buChar char="🞆"/>
              <a:defRPr sz="1600" b="0" i="0" u="none" strike="noStrike" cap="none">
                <a:solidFill>
                  <a:schemeClr val="lt1"/>
                </a:solidFill>
                <a:latin typeface="Century Gothic"/>
                <a:ea typeface="Century Gothic"/>
                <a:cs typeface="Century Gothic"/>
                <a:sym typeface="Century Gothic"/>
              </a:defRPr>
            </a:lvl2pPr>
            <a:lvl3pPr marL="1371600" marR="0" lvl="2" indent="-317500" algn="l" rtl="0">
              <a:spcBef>
                <a:spcPts val="600"/>
              </a:spcBef>
              <a:spcAft>
                <a:spcPts val="0"/>
              </a:spcAft>
              <a:buClr>
                <a:schemeClr val="accent1"/>
              </a:buClr>
              <a:buSzPts val="1400"/>
              <a:buFont typeface="Noto Sans Symbols"/>
              <a:buChar char="🞆"/>
              <a:defRPr sz="1400" b="0" i="0" u="none" strike="noStrike" cap="none">
                <a:solidFill>
                  <a:schemeClr val="lt1"/>
                </a:solidFill>
                <a:latin typeface="Century Gothic"/>
                <a:ea typeface="Century Gothic"/>
                <a:cs typeface="Century Gothic"/>
                <a:sym typeface="Century Gothic"/>
              </a:defRPr>
            </a:lvl3pPr>
            <a:lvl4pPr marL="1828800" marR="0" lvl="3" indent="-304800"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4pPr>
            <a:lvl5pPr marL="2286000" marR="0" lvl="4" indent="-304800"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5pPr>
            <a:lvl6pPr marL="2743200" marR="0" lvl="5" indent="-304800"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6pPr>
            <a:lvl7pPr marL="3200400" marR="0" lvl="6" indent="-304800"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7pPr>
            <a:lvl8pPr marL="3657600" marR="0" lvl="7" indent="-304800" algn="l" rtl="0">
              <a:spcBef>
                <a:spcPts val="600"/>
              </a:spcBef>
              <a:spcAft>
                <a:spcPts val="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8pPr>
            <a:lvl9pPr marL="4114800" marR="0" lvl="8" indent="-304800" algn="l" rtl="0">
              <a:spcBef>
                <a:spcPts val="600"/>
              </a:spcBef>
              <a:spcAft>
                <a:spcPts val="600"/>
              </a:spcAft>
              <a:buClr>
                <a:schemeClr val="accent1"/>
              </a:buClr>
              <a:buSzPts val="1200"/>
              <a:buFont typeface="Noto Sans Symbols"/>
              <a:buChar char="🞆"/>
              <a:defRPr sz="1200" b="0" i="0" u="none" strike="noStrike" cap="none">
                <a:solidFill>
                  <a:schemeClr val="lt1"/>
                </a:solidFill>
                <a:latin typeface="Century Gothic"/>
                <a:ea typeface="Century Gothic"/>
                <a:cs typeface="Century Gothic"/>
                <a:sym typeface="Century Gothic"/>
              </a:defRPr>
            </a:lvl9pPr>
          </a:lstStyle>
          <a:p>
            <a:endParaRPr/>
          </a:p>
        </p:txBody>
      </p:sp>
      <p:sp>
        <p:nvSpPr>
          <p:cNvPr id="12" name="Google Shape;12;p1"/>
          <p:cNvSpPr txBox="1">
            <a:spLocks noGrp="1"/>
          </p:cNvSpPr>
          <p:nvPr>
            <p:ph type="ftr" idx="11"/>
          </p:nvPr>
        </p:nvSpPr>
        <p:spPr>
          <a:xfrm>
            <a:off x="451514" y="6041362"/>
            <a:ext cx="8644320" cy="365125"/>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9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3" name="Google Shape;13;p1"/>
          <p:cNvSpPr txBox="1">
            <a:spLocks noGrp="1"/>
          </p:cNvSpPr>
          <p:nvPr>
            <p:ph type="dt" idx="10"/>
          </p:nvPr>
        </p:nvSpPr>
        <p:spPr>
          <a:xfrm>
            <a:off x="9334626" y="6041362"/>
            <a:ext cx="1343706" cy="365125"/>
          </a:xfrm>
          <a:prstGeom prst="rect">
            <a:avLst/>
          </a:prstGeom>
          <a:noFill/>
          <a:ln>
            <a:noFill/>
          </a:ln>
        </p:spPr>
        <p:txBody>
          <a:bodyPr spcFirstLastPara="1" wrap="square" lIns="91425" tIns="45700" rIns="91425" bIns="45700" anchor="b" anchorCtr="0"/>
          <a:lstStyle>
            <a:lvl1pPr marR="0" lvl="0" algn="r" rtl="0">
              <a:spcBef>
                <a:spcPts val="0"/>
              </a:spcBef>
              <a:spcAft>
                <a:spcPts val="0"/>
              </a:spcAft>
              <a:buSzPts val="1400"/>
              <a:buNone/>
              <a:defRPr sz="9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4" name="Google Shape;14;p1"/>
          <p:cNvSpPr txBox="1">
            <a:spLocks noGrp="1"/>
          </p:cNvSpPr>
          <p:nvPr>
            <p:ph type="sldNum" idx="12"/>
          </p:nvPr>
        </p:nvSpPr>
        <p:spPr>
          <a:xfrm>
            <a:off x="10678331" y="5915888"/>
            <a:ext cx="1062155" cy="490599"/>
          </a:xfrm>
          <a:prstGeom prst="rect">
            <a:avLst/>
          </a:prstGeom>
          <a:noFill/>
          <a:ln>
            <a:noFill/>
          </a:ln>
        </p:spPr>
        <p:txBody>
          <a:bodyPr spcFirstLastPara="1" wrap="square" lIns="91425" tIns="45700" rIns="91425" bIns="10800" anchor="b" anchorCtr="0">
            <a:noAutofit/>
          </a:bodyPr>
          <a:lstStyle>
            <a:lvl1pPr marL="0" marR="0" lvl="0" indent="0" algn="r" rtl="0">
              <a:spcBef>
                <a:spcPts val="0"/>
              </a:spcBef>
              <a:buNone/>
              <a:defRPr sz="2000" b="0" i="0" u="none" strike="noStrike" cap="none">
                <a:solidFill>
                  <a:schemeClr val="accent1"/>
                </a:solidFill>
                <a:latin typeface="Century Gothic"/>
                <a:ea typeface="Century Gothic"/>
                <a:cs typeface="Century Gothic"/>
                <a:sym typeface="Century Gothic"/>
              </a:defRPr>
            </a:lvl1pPr>
            <a:lvl2pPr marL="0" marR="0" lvl="1" indent="0" algn="r" rtl="0">
              <a:spcBef>
                <a:spcPts val="0"/>
              </a:spcBef>
              <a:buNone/>
              <a:defRPr sz="2000" b="0" i="0" u="none" strike="noStrike" cap="none">
                <a:solidFill>
                  <a:schemeClr val="accent1"/>
                </a:solidFill>
                <a:latin typeface="Century Gothic"/>
                <a:ea typeface="Century Gothic"/>
                <a:cs typeface="Century Gothic"/>
                <a:sym typeface="Century Gothic"/>
              </a:defRPr>
            </a:lvl2pPr>
            <a:lvl3pPr marL="0" marR="0" lvl="2" indent="0" algn="r" rtl="0">
              <a:spcBef>
                <a:spcPts val="0"/>
              </a:spcBef>
              <a:buNone/>
              <a:defRPr sz="2000" b="0" i="0" u="none" strike="noStrike" cap="none">
                <a:solidFill>
                  <a:schemeClr val="accent1"/>
                </a:solidFill>
                <a:latin typeface="Century Gothic"/>
                <a:ea typeface="Century Gothic"/>
                <a:cs typeface="Century Gothic"/>
                <a:sym typeface="Century Gothic"/>
              </a:defRPr>
            </a:lvl3pPr>
            <a:lvl4pPr marL="0" marR="0" lvl="3" indent="0" algn="r" rtl="0">
              <a:spcBef>
                <a:spcPts val="0"/>
              </a:spcBef>
              <a:buNone/>
              <a:defRPr sz="2000" b="0" i="0" u="none" strike="noStrike" cap="none">
                <a:solidFill>
                  <a:schemeClr val="accent1"/>
                </a:solidFill>
                <a:latin typeface="Century Gothic"/>
                <a:ea typeface="Century Gothic"/>
                <a:cs typeface="Century Gothic"/>
                <a:sym typeface="Century Gothic"/>
              </a:defRPr>
            </a:lvl4pPr>
            <a:lvl5pPr marL="0" marR="0" lvl="4" indent="0" algn="r" rtl="0">
              <a:spcBef>
                <a:spcPts val="0"/>
              </a:spcBef>
              <a:buNone/>
              <a:defRPr sz="2000" b="0" i="0" u="none" strike="noStrike" cap="none">
                <a:solidFill>
                  <a:schemeClr val="accent1"/>
                </a:solidFill>
                <a:latin typeface="Century Gothic"/>
                <a:ea typeface="Century Gothic"/>
                <a:cs typeface="Century Gothic"/>
                <a:sym typeface="Century Gothic"/>
              </a:defRPr>
            </a:lvl5pPr>
            <a:lvl6pPr marL="0" marR="0" lvl="5" indent="0" algn="r" rtl="0">
              <a:spcBef>
                <a:spcPts val="0"/>
              </a:spcBef>
              <a:buNone/>
              <a:defRPr sz="2000" b="0" i="0" u="none" strike="noStrike" cap="none">
                <a:solidFill>
                  <a:schemeClr val="accent1"/>
                </a:solidFill>
                <a:latin typeface="Century Gothic"/>
                <a:ea typeface="Century Gothic"/>
                <a:cs typeface="Century Gothic"/>
                <a:sym typeface="Century Gothic"/>
              </a:defRPr>
            </a:lvl6pPr>
            <a:lvl7pPr marL="0" marR="0" lvl="6" indent="0" algn="r" rtl="0">
              <a:spcBef>
                <a:spcPts val="0"/>
              </a:spcBef>
              <a:buNone/>
              <a:defRPr sz="2000" b="0" i="0" u="none" strike="noStrike" cap="none">
                <a:solidFill>
                  <a:schemeClr val="accent1"/>
                </a:solidFill>
                <a:latin typeface="Century Gothic"/>
                <a:ea typeface="Century Gothic"/>
                <a:cs typeface="Century Gothic"/>
                <a:sym typeface="Century Gothic"/>
              </a:defRPr>
            </a:lvl7pPr>
            <a:lvl8pPr marL="0" marR="0" lvl="7" indent="0" algn="r" rtl="0">
              <a:spcBef>
                <a:spcPts val="0"/>
              </a:spcBef>
              <a:buNone/>
              <a:defRPr sz="2000" b="0" i="0" u="none" strike="noStrike" cap="none">
                <a:solidFill>
                  <a:schemeClr val="accent1"/>
                </a:solidFill>
                <a:latin typeface="Century Gothic"/>
                <a:ea typeface="Century Gothic"/>
                <a:cs typeface="Century Gothic"/>
                <a:sym typeface="Century Gothic"/>
              </a:defRPr>
            </a:lvl8pPr>
            <a:lvl9pPr marL="0" marR="0" lvl="8" indent="0" algn="r" rtl="0">
              <a:spcBef>
                <a:spcPts val="0"/>
              </a:spcBef>
              <a:buNone/>
              <a:defRPr sz="2000" b="0" i="0" u="none" strike="noStrike" cap="none">
                <a:solidFill>
                  <a:schemeClr val="accen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ubiquity.acm.org/article.cfm?id=3306159" TargetMode="External"/><Relationship Id="rId5" Type="http://schemas.openxmlformats.org/officeDocument/2006/relationships/hyperlink" Target="https://twitter.com/LaurenMaffeo" TargetMode="External"/><Relationship Id="rId4" Type="http://schemas.openxmlformats.org/officeDocument/2006/relationships/hyperlink" Target="https://github.com/lmaffeo"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8.jp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hyperlink" Target="https://medium.com/syncedreview/2018-in-review-10-open-sourced-ai-datasets-696b3b49801f" TargetMode="External"/><Relationship Id="rId2" Type="http://schemas.openxmlformats.org/officeDocument/2006/relationships/notesSlide" Target="../notesSlides/notesSlide42.xml"/><Relationship Id="rId1" Type="http://schemas.openxmlformats.org/officeDocument/2006/relationships/slideLayout" Target="../slideLayouts/slideLayout5.xml"/><Relationship Id="rId4" Type="http://schemas.openxmlformats.org/officeDocument/2006/relationships/hyperlink" Target="https://github.com/awesomedata/awesome-public-datasets"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3.xml"/><Relationship Id="rId1" Type="http://schemas.openxmlformats.org/officeDocument/2006/relationships/slideLayout" Target="../slideLayouts/slideLayout9.xml"/><Relationship Id="rId4" Type="http://schemas.openxmlformats.org/officeDocument/2006/relationships/image" Target="../media/image15.png"/></Relationships>
</file>

<file path=ppt/slides/_rels/slide4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8" Type="http://schemas.openxmlformats.org/officeDocument/2006/relationships/hyperlink" Target="https://homes.cs.washington.edu/~marcotcr/blog/lime/" TargetMode="External"/><Relationship Id="rId3" Type="http://schemas.openxmlformats.org/officeDocument/2006/relationships/hyperlink" Target="https://onezero.medium.com/a-privacy-dustup-at-microsoft-exposes-major-problems-for-ai-53e0b4206e98" TargetMode="External"/><Relationship Id="rId7" Type="http://schemas.openxmlformats.org/officeDocument/2006/relationships/hyperlink" Target="https://www.propublica.org/article/how-we-analyzed-the-compas-recidivism-algorithm" TargetMode="External"/><Relationship Id="rId2" Type="http://schemas.openxmlformats.org/officeDocument/2006/relationships/notesSlide" Target="../notesSlides/notesSlide45.xml"/><Relationship Id="rId1" Type="http://schemas.openxmlformats.org/officeDocument/2006/relationships/slideLayout" Target="../slideLayouts/slideLayout5.xml"/><Relationship Id="rId6" Type="http://schemas.openxmlformats.org/officeDocument/2006/relationships/hyperlink" Target="https://academicworks.cuny.edu/cgi/viewcontent.cgi?article=1042&amp;context=jj_etds" TargetMode="External"/><Relationship Id="rId5" Type="http://schemas.openxmlformats.org/officeDocument/2006/relationships/hyperlink" Target="https://info.neurala.com/get-access" TargetMode="External"/><Relationship Id="rId4" Type="http://schemas.openxmlformats.org/officeDocument/2006/relationships/hyperlink" Target="https://www.gartner.com/doc/3889586/control-bias-eliminate-blind-spots" TargetMode="External"/><Relationship Id="rId9" Type="http://schemas.openxmlformats.org/officeDocument/2006/relationships/hyperlink" Target="https://papers.ssrn.com/sol3/papers.cfm?abstract_id=2616787"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6"/>
          <p:cNvSpPr txBox="1">
            <a:spLocks noGrp="1"/>
          </p:cNvSpPr>
          <p:nvPr>
            <p:ph type="ctrTitle"/>
          </p:nvPr>
        </p:nvSpPr>
        <p:spPr>
          <a:xfrm>
            <a:off x="109182" y="1449147"/>
            <a:ext cx="12082818" cy="2971051"/>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sz="4000"/>
              <a:t>Erase Unconscious Bias From Your AI Datasets</a:t>
            </a:r>
            <a:endParaRPr/>
          </a:p>
        </p:txBody>
      </p:sp>
      <p:sp>
        <p:nvSpPr>
          <p:cNvPr id="120" name="Google Shape;120;p16"/>
          <p:cNvSpPr txBox="1">
            <a:spLocks noGrp="1"/>
          </p:cNvSpPr>
          <p:nvPr>
            <p:ph type="subTitle" idx="1"/>
          </p:nvPr>
        </p:nvSpPr>
        <p:spPr>
          <a:xfrm>
            <a:off x="810001" y="5280847"/>
            <a:ext cx="10572000" cy="434974"/>
          </a:xfrm>
          <a:prstGeom prst="rect">
            <a:avLst/>
          </a:prstGeom>
          <a:noFill/>
          <a:ln>
            <a:noFill/>
          </a:ln>
          <a:effectLst>
            <a:outerShdw blurRad="50800">
              <a:srgbClr val="000000">
                <a:alpha val="40000"/>
              </a:srgbClr>
            </a:outerShdw>
          </a:effectLst>
        </p:spPr>
        <p:txBody>
          <a:bodyPr spcFirstLastPara="1" wrap="square" lIns="91425" tIns="45700" rIns="91425" bIns="45700" anchor="t" anchorCtr="0">
            <a:noAutofit/>
          </a:bodyPr>
          <a:lstStyle/>
          <a:p>
            <a:pPr marL="0" lvl="0" indent="0" algn="l" rtl="0">
              <a:spcBef>
                <a:spcPts val="0"/>
              </a:spcBef>
              <a:spcAft>
                <a:spcPts val="0"/>
              </a:spcAft>
              <a:buSzPts val="2800"/>
              <a:buNone/>
            </a:pPr>
            <a:r>
              <a:rPr lang="en-US" sz="2800" b="1"/>
              <a:t>Lauren Maffeo, GetApp</a:t>
            </a:r>
            <a:endParaRPr sz="28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5"/>
          <p:cNvSpPr txBox="1">
            <a:spLocks noGrp="1"/>
          </p:cNvSpPr>
          <p:nvPr>
            <p:ph type="title"/>
          </p:nvPr>
        </p:nvSpPr>
        <p:spPr>
          <a:xfrm>
            <a:off x="850985" y="1238502"/>
            <a:ext cx="6041134" cy="2645912"/>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3600"/>
              <a:buFont typeface="Century Gothic"/>
              <a:buNone/>
            </a:pPr>
            <a:r>
              <a:rPr lang="en-US" sz="3600"/>
              <a:t>“Said simply — machine bias is programming that assumes the prejudice of its creators or data.”</a:t>
            </a:r>
            <a:endParaRPr/>
          </a:p>
        </p:txBody>
      </p:sp>
      <p:sp>
        <p:nvSpPr>
          <p:cNvPr id="191" name="Google Shape;191;p25"/>
          <p:cNvSpPr txBox="1">
            <a:spLocks noGrp="1"/>
          </p:cNvSpPr>
          <p:nvPr>
            <p:ph type="body" idx="1"/>
          </p:nvPr>
        </p:nvSpPr>
        <p:spPr>
          <a:xfrm>
            <a:off x="853190" y="4443680"/>
            <a:ext cx="5891636" cy="713241"/>
          </a:xfrm>
          <a:prstGeom prst="rect">
            <a:avLst/>
          </a:prstGeom>
          <a:noFill/>
          <a:ln>
            <a:noFill/>
          </a:ln>
          <a:effectLst>
            <a:outerShdw blurRad="50800">
              <a:srgbClr val="000000">
                <a:alpha val="40000"/>
              </a:srgbClr>
            </a:outerShdw>
          </a:effectLst>
        </p:spPr>
        <p:txBody>
          <a:bodyPr spcFirstLastPara="1" wrap="square" lIns="91425" tIns="45700" rIns="91425" bIns="45700" anchor="t" anchorCtr="0">
            <a:noAutofit/>
          </a:bodyPr>
          <a:lstStyle/>
          <a:p>
            <a:pPr marL="0" lvl="0" indent="0" algn="l" rtl="0">
              <a:spcBef>
                <a:spcPts val="0"/>
              </a:spcBef>
              <a:spcAft>
                <a:spcPts val="0"/>
              </a:spcAft>
              <a:buSzPts val="3600"/>
              <a:buNone/>
            </a:pPr>
            <a:r>
              <a:rPr lang="en-US" sz="3600" b="1"/>
              <a:t>- Nicole Shadowen</a:t>
            </a:r>
            <a:endParaRPr sz="3600" b="1"/>
          </a:p>
        </p:txBody>
      </p:sp>
      <p:sp>
        <p:nvSpPr>
          <p:cNvPr id="192" name="Google Shape;192;p25"/>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6"/>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We’ll Cover:</a:t>
            </a:r>
            <a:endParaRPr/>
          </a:p>
        </p:txBody>
      </p:sp>
      <p:sp>
        <p:nvSpPr>
          <p:cNvPr id="199" name="Google Shape;199;p26"/>
          <p:cNvSpPr txBox="1">
            <a:spLocks noGrp="1"/>
          </p:cNvSpPr>
          <p:nvPr>
            <p:ph type="body" idx="1"/>
          </p:nvPr>
        </p:nvSpPr>
        <p:spPr>
          <a:xfrm>
            <a:off x="818711" y="2549839"/>
            <a:ext cx="11136727" cy="3636511"/>
          </a:xfrm>
          <a:prstGeom prst="rect">
            <a:avLst/>
          </a:prstGeom>
          <a:noFill/>
          <a:ln>
            <a:noFill/>
          </a:ln>
          <a:effectLst>
            <a:outerShdw blurRad="50800">
              <a:srgbClr val="000000">
                <a:alpha val="40000"/>
              </a:srgbClr>
            </a:outerShdw>
          </a:effectLst>
        </p:spPr>
        <p:txBody>
          <a:bodyPr spcFirstLastPara="1" wrap="square" lIns="91425" tIns="45700" rIns="91425" bIns="45700" anchor="ctr" anchorCtr="0">
            <a:noAutofit/>
          </a:bodyPr>
          <a:lstStyle/>
          <a:p>
            <a:pPr marL="342900" lvl="0" indent="-342900" algn="l" rtl="0">
              <a:spcBef>
                <a:spcPts val="0"/>
              </a:spcBef>
              <a:spcAft>
                <a:spcPts val="0"/>
              </a:spcAft>
              <a:buSzPts val="2800"/>
              <a:buChar char="🞆"/>
            </a:pPr>
            <a:r>
              <a:rPr lang="en-US" sz="2800" b="1"/>
              <a:t>What machine bias is</a:t>
            </a:r>
            <a:endParaRPr/>
          </a:p>
          <a:p>
            <a:pPr marL="0" lvl="0" indent="0" algn="l" rtl="0">
              <a:spcBef>
                <a:spcPts val="1160"/>
              </a:spcBef>
              <a:spcAft>
                <a:spcPts val="0"/>
              </a:spcAft>
              <a:buSzPts val="2800"/>
              <a:buNone/>
            </a:pPr>
            <a:endParaRPr sz="2800" b="1"/>
          </a:p>
          <a:p>
            <a:pPr marL="342900" lvl="0" indent="-342900" algn="l" rtl="0">
              <a:spcBef>
                <a:spcPts val="1160"/>
              </a:spcBef>
              <a:spcAft>
                <a:spcPts val="0"/>
              </a:spcAft>
              <a:buSzPts val="2800"/>
              <a:buChar char="🞆"/>
            </a:pPr>
            <a:r>
              <a:rPr lang="en-US" sz="2800" b="1"/>
              <a:t>Why it's dangerous for end users</a:t>
            </a:r>
            <a:endParaRPr/>
          </a:p>
          <a:p>
            <a:pPr marL="0" lvl="0" indent="0" algn="l" rtl="0">
              <a:spcBef>
                <a:spcPts val="1160"/>
              </a:spcBef>
              <a:spcAft>
                <a:spcPts val="0"/>
              </a:spcAft>
              <a:buSzPts val="2800"/>
              <a:buNone/>
            </a:pPr>
            <a:endParaRPr sz="2800" b="1"/>
          </a:p>
          <a:p>
            <a:pPr marL="342900" lvl="0" indent="-342900" algn="l" rtl="0">
              <a:spcBef>
                <a:spcPts val="1160"/>
              </a:spcBef>
              <a:spcAft>
                <a:spcPts val="0"/>
              </a:spcAft>
              <a:buSzPts val="2800"/>
              <a:buChar char="🞆"/>
            </a:pPr>
            <a:r>
              <a:rPr lang="en-US" sz="2800" b="1"/>
              <a:t>The root cause of machine bias</a:t>
            </a:r>
            <a:endParaRPr/>
          </a:p>
          <a:p>
            <a:pPr marL="0" lvl="0" indent="0" algn="l" rtl="0">
              <a:spcBef>
                <a:spcPts val="1160"/>
              </a:spcBef>
              <a:spcAft>
                <a:spcPts val="0"/>
              </a:spcAft>
              <a:buSzPts val="2800"/>
              <a:buNone/>
            </a:pPr>
            <a:endParaRPr sz="2800" b="1"/>
          </a:p>
          <a:p>
            <a:pPr marL="342900" lvl="0" indent="-342900" algn="l" rtl="0">
              <a:spcBef>
                <a:spcPts val="1160"/>
              </a:spcBef>
              <a:spcAft>
                <a:spcPts val="0"/>
              </a:spcAft>
              <a:buSzPts val="2800"/>
              <a:buChar char="🞆"/>
            </a:pPr>
            <a:r>
              <a:rPr lang="en-US" sz="2800" b="1"/>
              <a:t>How to add bias testing to product development lifecycles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7"/>
          <p:cNvSpPr txBox="1">
            <a:spLocks noGrp="1"/>
          </p:cNvSpPr>
          <p:nvPr>
            <p:ph type="title"/>
          </p:nvPr>
        </p:nvSpPr>
        <p:spPr>
          <a:xfrm>
            <a:off x="810000" y="2951396"/>
            <a:ext cx="10561418" cy="146880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r" rtl="0">
              <a:spcBef>
                <a:spcPts val="0"/>
              </a:spcBef>
              <a:spcAft>
                <a:spcPts val="0"/>
              </a:spcAft>
              <a:buClr>
                <a:srgbClr val="FEFEFE"/>
              </a:buClr>
              <a:buSzPts val="4800"/>
              <a:buFont typeface="Century Gothic"/>
              <a:buNone/>
            </a:pPr>
            <a:r>
              <a:rPr lang="en-US"/>
              <a:t>What’s Machine Bias?</a:t>
            </a:r>
            <a:endParaRPr/>
          </a:p>
        </p:txBody>
      </p:sp>
      <p:sp>
        <p:nvSpPr>
          <p:cNvPr id="206" name="Google Shape;206;p27"/>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8"/>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Machine Bias Is:</a:t>
            </a:r>
            <a:endParaRPr/>
          </a:p>
        </p:txBody>
      </p:sp>
      <p:sp>
        <p:nvSpPr>
          <p:cNvPr id="213" name="Google Shape;213;p28"/>
          <p:cNvSpPr txBox="1"/>
          <p:nvPr/>
        </p:nvSpPr>
        <p:spPr>
          <a:xfrm>
            <a:off x="-193796" y="2885012"/>
            <a:ext cx="12552634" cy="273921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a:solidFill>
                  <a:schemeClr val="lt1"/>
                </a:solidFill>
                <a:latin typeface="Century Gothic"/>
                <a:ea typeface="Century Gothic"/>
                <a:cs typeface="Century Gothic"/>
                <a:sym typeface="Century Gothic"/>
              </a:rPr>
              <a:t>Direct</a:t>
            </a: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r>
              <a:rPr lang="en-US" sz="2800" b="1">
                <a:solidFill>
                  <a:schemeClr val="lt1"/>
                </a:solidFill>
                <a:latin typeface="Century Gothic"/>
                <a:ea typeface="Century Gothic"/>
                <a:cs typeface="Century Gothic"/>
                <a:sym typeface="Century Gothic"/>
              </a:rPr>
              <a:t>Models predict based on sensitive/prohibited attributes</a:t>
            </a:r>
            <a:endParaRPr/>
          </a:p>
          <a:p>
            <a:pPr marL="0" marR="0" lvl="0" indent="0" algn="ctr" rtl="0">
              <a:spcBef>
                <a:spcPts val="0"/>
              </a:spcBef>
              <a:spcAft>
                <a:spcPts val="0"/>
              </a:spcAft>
              <a:buNone/>
            </a:pPr>
            <a:endParaRPr sz="28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r>
              <a:rPr lang="en-US" sz="2800" b="1">
                <a:solidFill>
                  <a:schemeClr val="lt1"/>
                </a:solidFill>
                <a:latin typeface="Century Gothic"/>
                <a:ea typeface="Century Gothic"/>
                <a:cs typeface="Century Gothic"/>
                <a:sym typeface="Century Gothic"/>
              </a:rPr>
              <a:t>e.g. Race, religion, gender, sexual orientation</a:t>
            </a:r>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p:txBody>
      </p:sp>
      <p:sp>
        <p:nvSpPr>
          <p:cNvPr id="214" name="Google Shape;214;p28"/>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9"/>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Machine Bias Is:</a:t>
            </a:r>
            <a:endParaRPr/>
          </a:p>
        </p:txBody>
      </p:sp>
      <p:sp>
        <p:nvSpPr>
          <p:cNvPr id="221" name="Google Shape;221;p29"/>
          <p:cNvSpPr txBox="1"/>
          <p:nvPr/>
        </p:nvSpPr>
        <p:spPr>
          <a:xfrm>
            <a:off x="0" y="2356692"/>
            <a:ext cx="12192000" cy="34778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r>
              <a:rPr lang="en-US" sz="4000" b="1">
                <a:solidFill>
                  <a:schemeClr val="lt1"/>
                </a:solidFill>
                <a:latin typeface="Century Gothic"/>
                <a:ea typeface="Century Gothic"/>
                <a:cs typeface="Century Gothic"/>
                <a:sym typeface="Century Gothic"/>
              </a:rPr>
              <a:t>Indirect</a:t>
            </a:r>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r>
              <a:rPr lang="en-US" sz="2800" b="1">
                <a:solidFill>
                  <a:schemeClr val="lt1"/>
                </a:solidFill>
                <a:latin typeface="Century Gothic"/>
                <a:ea typeface="Century Gothic"/>
                <a:cs typeface="Century Gothic"/>
                <a:sym typeface="Century Gothic"/>
              </a:rPr>
              <a:t>Non-sensitive attributes correlating w/ sensitive attributes</a:t>
            </a:r>
            <a:endParaRPr/>
          </a:p>
          <a:p>
            <a:pPr marL="0" marR="0" lvl="0" indent="0" algn="ctr" rtl="0">
              <a:spcBef>
                <a:spcPts val="0"/>
              </a:spcBef>
              <a:spcAft>
                <a:spcPts val="0"/>
              </a:spcAft>
              <a:buNone/>
            </a:pPr>
            <a:endParaRPr sz="28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r>
              <a:rPr lang="en-US" sz="2800" b="1">
                <a:solidFill>
                  <a:schemeClr val="lt1"/>
                </a:solidFill>
                <a:latin typeface="Century Gothic"/>
                <a:ea typeface="Century Gothic"/>
                <a:cs typeface="Century Gothic"/>
                <a:sym typeface="Century Gothic"/>
              </a:rPr>
              <a:t>e.g. the COMPAS algorithm’s predictions correlating with race</a:t>
            </a:r>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p:txBody>
      </p:sp>
      <p:sp>
        <p:nvSpPr>
          <p:cNvPr id="222" name="Google Shape;222;p29"/>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0"/>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Machine Bias Is:</a:t>
            </a:r>
            <a:endParaRPr/>
          </a:p>
        </p:txBody>
      </p:sp>
      <p:sp>
        <p:nvSpPr>
          <p:cNvPr id="228" name="Google Shape;228;p30"/>
          <p:cNvSpPr txBox="1"/>
          <p:nvPr/>
        </p:nvSpPr>
        <p:spPr>
          <a:xfrm>
            <a:off x="1834009" y="2740009"/>
            <a:ext cx="9929901" cy="4093428"/>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a:solidFill>
                  <a:schemeClr val="lt1"/>
                </a:solidFill>
                <a:latin typeface="Century Gothic"/>
                <a:ea typeface="Century Gothic"/>
                <a:cs typeface="Century Gothic"/>
                <a:sym typeface="Century Gothic"/>
              </a:rPr>
              <a:t>Dependent on two factors:</a:t>
            </a:r>
            <a:endParaRPr/>
          </a:p>
          <a:p>
            <a:pPr marL="0" marR="0" lvl="0" indent="0" algn="ctr" rtl="0">
              <a:spcBef>
                <a:spcPts val="0"/>
              </a:spcBef>
              <a:spcAft>
                <a:spcPts val="0"/>
              </a:spcAft>
              <a:buNone/>
            </a:pPr>
            <a:endParaRPr sz="40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Priorities set by the algorithms’ designers</a:t>
            </a:r>
            <a:endParaRPr/>
          </a:p>
          <a:p>
            <a:pPr marL="0" marR="0" lvl="0" indent="0" algn="l" rtl="0">
              <a:spcBef>
                <a:spcPts val="0"/>
              </a:spcBef>
              <a:spcAft>
                <a:spcPts val="0"/>
              </a:spcAft>
              <a:buNone/>
            </a:pPr>
            <a:endParaRPr sz="28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Which methods of fairness were accounted for</a:t>
            </a:r>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p:txBody>
      </p:sp>
      <p:sp>
        <p:nvSpPr>
          <p:cNvPr id="229" name="Google Shape;229;p30"/>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1"/>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Machine Bias Is:</a:t>
            </a:r>
            <a:endParaRPr/>
          </a:p>
        </p:txBody>
      </p:sp>
      <p:sp>
        <p:nvSpPr>
          <p:cNvPr id="235" name="Google Shape;235;p31"/>
          <p:cNvSpPr txBox="1"/>
          <p:nvPr/>
        </p:nvSpPr>
        <p:spPr>
          <a:xfrm>
            <a:off x="376075" y="2771480"/>
            <a:ext cx="11726881" cy="446276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a:solidFill>
                  <a:schemeClr val="lt1"/>
                </a:solidFill>
                <a:latin typeface="Century Gothic"/>
                <a:ea typeface="Century Gothic"/>
                <a:cs typeface="Century Gothic"/>
                <a:sym typeface="Century Gothic"/>
              </a:rPr>
              <a:t>Based on measures of fairness</a:t>
            </a:r>
            <a:endParaRPr/>
          </a:p>
          <a:p>
            <a:pPr marL="0" marR="0" lvl="0" indent="0" algn="ctr" rtl="0">
              <a:spcBef>
                <a:spcPts val="0"/>
              </a:spcBef>
              <a:spcAft>
                <a:spcPts val="0"/>
              </a:spcAft>
              <a:buNone/>
            </a:pPr>
            <a:endParaRPr sz="40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Defines how to treat all participants in a system w/ equal respect</a:t>
            </a:r>
            <a:endParaRPr/>
          </a:p>
          <a:p>
            <a:pPr marL="342900" marR="0" lvl="0" indent="-165100" algn="l" rtl="0">
              <a:spcBef>
                <a:spcPts val="0"/>
              </a:spcBef>
              <a:spcAft>
                <a:spcPts val="0"/>
              </a:spcAft>
              <a:buClr>
                <a:schemeClr val="lt1"/>
              </a:buClr>
              <a:buSzPts val="2800"/>
              <a:buFont typeface="Arial"/>
              <a:buNone/>
            </a:pPr>
            <a:endParaRPr sz="28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Wide range of possible measures, often w/ negative correlations</a:t>
            </a:r>
            <a:endParaRPr/>
          </a:p>
          <a:p>
            <a:pPr marL="0" marR="0" lvl="0" indent="0" algn="l"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p:txBody>
      </p:sp>
      <p:sp>
        <p:nvSpPr>
          <p:cNvPr id="236" name="Google Shape;236;p31"/>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2"/>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Machine Bias Is:</a:t>
            </a:r>
            <a:endParaRPr/>
          </a:p>
        </p:txBody>
      </p:sp>
      <p:sp>
        <p:nvSpPr>
          <p:cNvPr id="242" name="Google Shape;242;p32"/>
          <p:cNvSpPr txBox="1"/>
          <p:nvPr/>
        </p:nvSpPr>
        <p:spPr>
          <a:xfrm>
            <a:off x="376075" y="2771480"/>
            <a:ext cx="11726881" cy="446276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a:solidFill>
                  <a:schemeClr val="lt1"/>
                </a:solidFill>
                <a:latin typeface="Century Gothic"/>
                <a:ea typeface="Century Gothic"/>
                <a:cs typeface="Century Gothic"/>
                <a:sym typeface="Century Gothic"/>
              </a:rPr>
              <a:t>Based on measures of fairness</a:t>
            </a:r>
            <a:endParaRPr/>
          </a:p>
          <a:p>
            <a:pPr marL="0" marR="0" lvl="0" indent="0" algn="ctr" rtl="0">
              <a:spcBef>
                <a:spcPts val="0"/>
              </a:spcBef>
              <a:spcAft>
                <a:spcPts val="0"/>
              </a:spcAft>
              <a:buNone/>
            </a:pPr>
            <a:endParaRPr sz="40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As fairness increases by one measure, it decreases by another</a:t>
            </a:r>
            <a:endParaRPr/>
          </a:p>
          <a:p>
            <a:pPr marL="0" marR="0" lvl="0" indent="0" algn="l" rtl="0">
              <a:spcBef>
                <a:spcPts val="0"/>
              </a:spcBef>
              <a:spcAft>
                <a:spcPts val="0"/>
              </a:spcAft>
              <a:buNone/>
            </a:pPr>
            <a:endParaRPr sz="28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This leads to trade-offs and competing priorities</a:t>
            </a:r>
            <a:endParaRPr/>
          </a:p>
          <a:p>
            <a:pPr marL="342900" marR="0" lvl="0" indent="-190500" algn="l"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p:txBody>
      </p:sp>
      <p:sp>
        <p:nvSpPr>
          <p:cNvPr id="243" name="Google Shape;243;p32"/>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3"/>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Measures of Fairness</a:t>
            </a:r>
            <a:endParaRPr/>
          </a:p>
        </p:txBody>
      </p:sp>
      <p:sp>
        <p:nvSpPr>
          <p:cNvPr id="250" name="Google Shape;250;p33"/>
          <p:cNvSpPr txBox="1"/>
          <p:nvPr/>
        </p:nvSpPr>
        <p:spPr>
          <a:xfrm>
            <a:off x="0" y="2771480"/>
            <a:ext cx="12792571" cy="532453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a:solidFill>
                  <a:schemeClr val="lt1"/>
                </a:solidFill>
                <a:latin typeface="Century Gothic"/>
                <a:ea typeface="Century Gothic"/>
                <a:cs typeface="Century Gothic"/>
                <a:sym typeface="Century Gothic"/>
              </a:rPr>
              <a:t>Designers must decide:</a:t>
            </a:r>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Should 10 innocent people go to jail to make sure 1 guilty person isn’t released?</a:t>
            </a:r>
            <a:endParaRPr/>
          </a:p>
          <a:p>
            <a:pPr marL="0" marR="0" lvl="0" indent="0" algn="l"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r>
              <a:rPr lang="en-US" sz="4000" b="1">
                <a:solidFill>
                  <a:schemeClr val="lt1"/>
                </a:solidFill>
                <a:latin typeface="Century Gothic"/>
                <a:ea typeface="Century Gothic"/>
                <a:cs typeface="Century Gothic"/>
                <a:sym typeface="Century Gothic"/>
              </a:rPr>
              <a:t>Or</a:t>
            </a:r>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l" rtl="0">
              <a:spcBef>
                <a:spcPts val="0"/>
              </a:spcBef>
              <a:spcAft>
                <a:spcPts val="0"/>
              </a:spcAft>
              <a:buNone/>
            </a:pPr>
            <a:endParaRPr sz="20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p:txBody>
      </p:sp>
      <p:sp>
        <p:nvSpPr>
          <p:cNvPr id="251" name="Google Shape;251;p33"/>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4"/>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Measures of Fairness</a:t>
            </a:r>
            <a:endParaRPr/>
          </a:p>
        </p:txBody>
      </p:sp>
      <p:sp>
        <p:nvSpPr>
          <p:cNvPr id="258" name="Google Shape;258;p34"/>
          <p:cNvSpPr txBox="1"/>
          <p:nvPr/>
        </p:nvSpPr>
        <p:spPr>
          <a:xfrm>
            <a:off x="0" y="2771480"/>
            <a:ext cx="12792571" cy="360098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a:solidFill>
                  <a:schemeClr val="lt1"/>
                </a:solidFill>
                <a:latin typeface="Century Gothic"/>
                <a:ea typeface="Century Gothic"/>
                <a:cs typeface="Century Gothic"/>
                <a:sym typeface="Century Gothic"/>
              </a:rPr>
              <a:t>Designers must decide:</a:t>
            </a:r>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r>
              <a:rPr lang="en-US" sz="2400" b="1">
                <a:solidFill>
                  <a:schemeClr val="lt1"/>
                </a:solidFill>
                <a:latin typeface="Century Gothic"/>
                <a:ea typeface="Century Gothic"/>
                <a:cs typeface="Century Gothic"/>
                <a:sym typeface="Century Gothic"/>
              </a:rPr>
              <a:t>Should 10 guilty people be released to keep 1 innocent person out of jail?</a:t>
            </a:r>
            <a:endParaRPr/>
          </a:p>
          <a:p>
            <a:pPr marL="0" marR="0" lvl="0" indent="0" algn="l" rtl="0">
              <a:spcBef>
                <a:spcPts val="0"/>
              </a:spcBef>
              <a:spcAft>
                <a:spcPts val="0"/>
              </a:spcAft>
              <a:buNone/>
            </a:pPr>
            <a:endParaRPr sz="20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p:txBody>
      </p:sp>
      <p:sp>
        <p:nvSpPr>
          <p:cNvPr id="259" name="Google Shape;259;p34"/>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24"/>
        <p:cNvGrpSpPr/>
        <p:nvPr/>
      </p:nvGrpSpPr>
      <p:grpSpPr>
        <a:xfrm>
          <a:off x="0" y="0"/>
          <a:ext cx="0" cy="0"/>
          <a:chOff x="0" y="0"/>
          <a:chExt cx="0" cy="0"/>
        </a:xfrm>
      </p:grpSpPr>
      <p:sp>
        <p:nvSpPr>
          <p:cNvPr id="125" name="Google Shape;125;p17"/>
          <p:cNvSpPr/>
          <p:nvPr/>
        </p:nvSpPr>
        <p:spPr>
          <a:xfrm>
            <a:off x="0" y="0"/>
            <a:ext cx="12192000" cy="2185988"/>
          </a:xfrm>
          <a:custGeom>
            <a:avLst/>
            <a:gdLst/>
            <a:ahLst/>
            <a:cxnLst/>
            <a:rect l="l" t="t" r="r" b="b"/>
            <a:pathLst>
              <a:path w="5760" h="1377" extrusionOk="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3">
              <a:alphaModFix/>
            </a:blip>
            <a:tile tx="0" ty="0" sx="100000" sy="100000" flip="none" algn="tl"/>
          </a:blipFill>
          <a:ln w="9525" cap="rnd" cmpd="sng">
            <a:solidFill>
              <a:schemeClr val="accent1"/>
            </a:solidFill>
            <a:prstDash val="solid"/>
            <a:round/>
            <a:headEnd type="none" w="sm" len="sm"/>
            <a:tailEnd type="none" w="sm" len="sm"/>
          </a:ln>
        </p:spPr>
      </p:sp>
      <p:sp>
        <p:nvSpPr>
          <p:cNvPr id="126" name="Google Shape;126;p17"/>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sz="4000" b="1"/>
              <a:t>Hi! I’m Lauren</a:t>
            </a:r>
            <a:endParaRPr/>
          </a:p>
        </p:txBody>
      </p:sp>
      <p:sp>
        <p:nvSpPr>
          <p:cNvPr id="127" name="Google Shape;127;p17"/>
          <p:cNvSpPr txBox="1">
            <a:spLocks noGrp="1"/>
          </p:cNvSpPr>
          <p:nvPr>
            <p:ph type="body" idx="1"/>
          </p:nvPr>
        </p:nvSpPr>
        <p:spPr>
          <a:xfrm>
            <a:off x="818713" y="2413000"/>
            <a:ext cx="3835583" cy="3632200"/>
          </a:xfrm>
          <a:prstGeom prst="rect">
            <a:avLst/>
          </a:prstGeom>
          <a:noFill/>
          <a:ln>
            <a:noFill/>
          </a:ln>
          <a:effectLst>
            <a:outerShdw blurRad="50800">
              <a:srgbClr val="000000">
                <a:alpha val="40000"/>
              </a:srgbClr>
            </a:outerShdw>
          </a:effectLst>
        </p:spPr>
        <p:txBody>
          <a:bodyPr spcFirstLastPara="1" wrap="square" lIns="91425" tIns="45700" rIns="91425" bIns="45700" anchor="ctr" anchorCtr="0">
            <a:noAutofit/>
          </a:bodyPr>
          <a:lstStyle/>
          <a:p>
            <a:pPr lvl="0" indent="-457200" algn="l" rtl="0">
              <a:spcBef>
                <a:spcPts val="0"/>
              </a:spcBef>
              <a:spcAft>
                <a:spcPts val="0"/>
              </a:spcAft>
              <a:buSzPts val="2800"/>
              <a:buFont typeface="Arial" panose="020B0604020202020204" pitchFamily="34" charset="0"/>
              <a:buChar char="•"/>
            </a:pPr>
            <a:r>
              <a:rPr lang="en-US" sz="2800" b="1" u="sng" dirty="0">
                <a:solidFill>
                  <a:schemeClr val="bg1"/>
                </a:solidFill>
                <a:hlinkClick r:id="rId4">
                  <a:extLst>
                    <a:ext uri="{A12FA001-AC4F-418D-AE19-62706E023703}">
                      <ahyp:hlinkClr xmlns:ahyp="http://schemas.microsoft.com/office/drawing/2018/hyperlinkcolor" val="tx"/>
                    </a:ext>
                  </a:extLst>
                </a:hlinkClick>
              </a:rPr>
              <a:t>GitHub</a:t>
            </a:r>
            <a:endParaRPr sz="2800" b="1" dirty="0">
              <a:solidFill>
                <a:schemeClr val="bg1"/>
              </a:solidFill>
            </a:endParaRPr>
          </a:p>
          <a:p>
            <a:pPr marL="171450" lvl="0" indent="0" algn="l" rtl="0">
              <a:spcBef>
                <a:spcPts val="1160"/>
              </a:spcBef>
              <a:spcAft>
                <a:spcPts val="0"/>
              </a:spcAft>
              <a:buSzPts val="2800"/>
              <a:buFont typeface="Noto Sans Symbols"/>
              <a:buNone/>
            </a:pPr>
            <a:endParaRPr sz="2800" b="1" dirty="0"/>
          </a:p>
          <a:p>
            <a:pPr lvl="0" indent="-457200" algn="l" rtl="0">
              <a:spcBef>
                <a:spcPts val="1160"/>
              </a:spcBef>
              <a:spcAft>
                <a:spcPts val="0"/>
              </a:spcAft>
              <a:buSzPts val="2800"/>
              <a:buFont typeface="Arial" panose="020B0604020202020204" pitchFamily="34" charset="0"/>
              <a:buChar char="•"/>
            </a:pPr>
            <a:r>
              <a:rPr lang="en-US" sz="2800" b="1" u="sng" dirty="0">
                <a:solidFill>
                  <a:schemeClr val="bg1"/>
                </a:solidFill>
                <a:hlinkClick r:id="rId5">
                  <a:extLst>
                    <a:ext uri="{A12FA001-AC4F-418D-AE19-62706E023703}">
                      <ahyp:hlinkClr xmlns:ahyp="http://schemas.microsoft.com/office/drawing/2018/hyperlinkcolor" val="tx"/>
                    </a:ext>
                  </a:extLst>
                </a:hlinkClick>
              </a:rPr>
              <a:t>@LaurenMaffeo</a:t>
            </a:r>
            <a:endParaRPr sz="2800" b="1" dirty="0">
              <a:solidFill>
                <a:schemeClr val="bg1"/>
              </a:solidFill>
            </a:endParaRPr>
          </a:p>
          <a:p>
            <a:pPr marL="171450" lvl="0" indent="0" algn="l" rtl="0">
              <a:spcBef>
                <a:spcPts val="1160"/>
              </a:spcBef>
              <a:spcAft>
                <a:spcPts val="0"/>
              </a:spcAft>
              <a:buSzPts val="2800"/>
              <a:buFont typeface="Noto Sans Symbols"/>
              <a:buNone/>
            </a:pPr>
            <a:endParaRPr sz="2800" b="1" dirty="0"/>
          </a:p>
          <a:p>
            <a:pPr lvl="0" indent="-457200" algn="l" rtl="0">
              <a:spcBef>
                <a:spcPts val="1160"/>
              </a:spcBef>
              <a:spcAft>
                <a:spcPts val="0"/>
              </a:spcAft>
              <a:buSzPts val="2800"/>
              <a:buFont typeface="Arial" panose="020B0604020202020204" pitchFamily="34" charset="0"/>
              <a:buChar char="•"/>
            </a:pPr>
            <a:r>
              <a:rPr lang="en-US" sz="2800" b="1" u="sng" dirty="0">
                <a:solidFill>
                  <a:schemeClr val="bg1"/>
                </a:solidFill>
                <a:hlinkClick r:id="rId6">
                  <a:extLst>
                    <a:ext uri="{A12FA001-AC4F-418D-AE19-62706E023703}">
                      <ahyp:hlinkClr xmlns:ahyp="http://schemas.microsoft.com/office/drawing/2018/hyperlinkcolor" val="tx"/>
                    </a:ext>
                  </a:extLst>
                </a:hlinkClick>
              </a:rPr>
              <a:t>ACM interview</a:t>
            </a:r>
            <a:endParaRPr sz="2800" b="1" dirty="0">
              <a:solidFill>
                <a:schemeClr val="bg1"/>
              </a:solidFill>
            </a:endParaRPr>
          </a:p>
          <a:p>
            <a:pPr marL="0" lvl="0" indent="0" algn="l" rtl="0">
              <a:spcBef>
                <a:spcPts val="920"/>
              </a:spcBef>
              <a:spcAft>
                <a:spcPts val="0"/>
              </a:spcAft>
              <a:buSzPts val="1600"/>
              <a:buFont typeface="Noto Sans Symbols"/>
              <a:buNone/>
            </a:pPr>
            <a:endParaRPr sz="1600" b="1" dirty="0"/>
          </a:p>
        </p:txBody>
      </p:sp>
      <p:pic>
        <p:nvPicPr>
          <p:cNvPr id="128" name="Google Shape;128;p17"/>
          <p:cNvPicPr preferRelativeResize="0">
            <a:picLocks noGrp="1"/>
          </p:cNvPicPr>
          <p:nvPr>
            <p:ph type="pic" idx="2"/>
          </p:nvPr>
        </p:nvPicPr>
        <p:blipFill rotWithShape="1">
          <a:blip r:embed="rId7">
            <a:alphaModFix/>
          </a:blip>
          <a:srcRect l="5567" r="5567"/>
          <a:stretch/>
        </p:blipFill>
        <p:spPr>
          <a:xfrm>
            <a:off x="6589245" y="2413000"/>
            <a:ext cx="3302560" cy="3716338"/>
          </a:xfrm>
          <a:prstGeom prst="roundRect">
            <a:avLst>
              <a:gd name="adj" fmla="val 3876"/>
            </a:avLst>
          </a:prstGeom>
          <a:noFill/>
          <a:ln w="9525" cap="flat" cmpd="sng">
            <a:solidFill>
              <a:schemeClr val="accent1"/>
            </a:solidFill>
            <a:prstDash val="solid"/>
            <a:round/>
            <a:headEnd type="none" w="sm" len="sm"/>
            <a:tailEnd type="none" w="sm" len="sm"/>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5"/>
          <p:cNvSpPr txBox="1">
            <a:spLocks noGrp="1"/>
          </p:cNvSpPr>
          <p:nvPr>
            <p:ph type="title"/>
          </p:nvPr>
        </p:nvSpPr>
        <p:spPr>
          <a:xfrm>
            <a:off x="810000" y="2951396"/>
            <a:ext cx="10561418" cy="146880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r" rtl="0">
              <a:spcBef>
                <a:spcPts val="0"/>
              </a:spcBef>
              <a:spcAft>
                <a:spcPts val="0"/>
              </a:spcAft>
              <a:buClr>
                <a:srgbClr val="FEFEFE"/>
              </a:buClr>
              <a:buSzPts val="4800"/>
              <a:buFont typeface="Century Gothic"/>
              <a:buNone/>
            </a:pPr>
            <a:r>
              <a:rPr lang="en-US"/>
              <a:t>Why is machine bias dangerous?</a:t>
            </a:r>
            <a:endParaRPr/>
          </a:p>
        </p:txBody>
      </p:sp>
      <p:sp>
        <p:nvSpPr>
          <p:cNvPr id="266" name="Google Shape;266;p35"/>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71"/>
        <p:cNvGrpSpPr/>
        <p:nvPr/>
      </p:nvGrpSpPr>
      <p:grpSpPr>
        <a:xfrm>
          <a:off x="0" y="0"/>
          <a:ext cx="0" cy="0"/>
          <a:chOff x="0" y="0"/>
          <a:chExt cx="0" cy="0"/>
        </a:xfrm>
      </p:grpSpPr>
      <p:sp>
        <p:nvSpPr>
          <p:cNvPr id="272" name="Google Shape;272;p36"/>
          <p:cNvSpPr/>
          <p:nvPr/>
        </p:nvSpPr>
        <p:spPr>
          <a:xfrm>
            <a:off x="0" y="-3175"/>
            <a:ext cx="12192000" cy="5203825"/>
          </a:xfrm>
          <a:custGeom>
            <a:avLst/>
            <a:gdLst/>
            <a:ahLst/>
            <a:cxnLst/>
            <a:rect l="l" t="t" r="r" b="b"/>
            <a:pathLst>
              <a:path w="5760" h="3278" extrusionOk="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3">
              <a:alphaModFix/>
            </a:blip>
            <a:tile tx="0" ty="0" sx="100000" sy="100000" flip="none" algn="tl"/>
          </a:blipFill>
          <a:ln w="9525" cap="rnd" cmpd="sng">
            <a:solidFill>
              <a:schemeClr val="accent1"/>
            </a:solidFill>
            <a:prstDash val="solid"/>
            <a:round/>
            <a:headEnd type="none" w="sm" len="sm"/>
            <a:tailEnd type="none" w="sm" len="sm"/>
          </a:ln>
        </p:spPr>
      </p:sp>
      <p:sp>
        <p:nvSpPr>
          <p:cNvPr id="273" name="Google Shape;273;p36"/>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pic>
        <p:nvPicPr>
          <p:cNvPr id="274" name="Google Shape;274;p36"/>
          <p:cNvPicPr preferRelativeResize="0">
            <a:picLocks noGrp="1"/>
          </p:cNvPicPr>
          <p:nvPr>
            <p:ph type="body" idx="1"/>
          </p:nvPr>
        </p:nvPicPr>
        <p:blipFill rotWithShape="1">
          <a:blip r:embed="rId4">
            <a:alphaModFix amt="40000"/>
          </a:blip>
          <a:srcRect t="5330" b="10401"/>
          <a:stretch/>
        </p:blipFill>
        <p:spPr>
          <a:xfrm>
            <a:off x="20" y="10"/>
            <a:ext cx="12191980" cy="6857990"/>
          </a:xfrm>
          <a:prstGeom prst="rect">
            <a:avLst/>
          </a:prstGeom>
          <a:noFill/>
          <a:ln>
            <a:noFill/>
          </a:ln>
          <a:effectLst>
            <a:outerShdw blurRad="50800">
              <a:srgbClr val="000000">
                <a:alpha val="40000"/>
              </a:srgbClr>
            </a:outerShdw>
          </a:effectLst>
        </p:spPr>
      </p:pic>
      <p:sp>
        <p:nvSpPr>
          <p:cNvPr id="275" name="Google Shape;275;p36"/>
          <p:cNvSpPr txBox="1">
            <a:spLocks noGrp="1"/>
          </p:cNvSpPr>
          <p:nvPr>
            <p:ph type="title"/>
          </p:nvPr>
        </p:nvSpPr>
        <p:spPr>
          <a:xfrm>
            <a:off x="810001" y="1449147"/>
            <a:ext cx="10572000" cy="3732453"/>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5400"/>
              <a:buFont typeface="Century Gothic"/>
              <a:buNone/>
            </a:pPr>
            <a:r>
              <a:rPr lang="en-US" sz="5400"/>
              <a:t>It Reinforces Human Bias</a:t>
            </a:r>
            <a:endParaRPr/>
          </a:p>
        </p:txBody>
      </p:sp>
      <p:sp>
        <p:nvSpPr>
          <p:cNvPr id="276" name="Google Shape;276;p36"/>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7"/>
          <p:cNvSpPr txBox="1">
            <a:spLocks noGrp="1"/>
          </p:cNvSpPr>
          <p:nvPr>
            <p:ph type="title"/>
          </p:nvPr>
        </p:nvSpPr>
        <p:spPr>
          <a:xfrm>
            <a:off x="809999" y="447188"/>
            <a:ext cx="10871717"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dirty="0"/>
              <a:t>St. George’s Medical School’s HR Algorithm</a:t>
            </a:r>
            <a:endParaRPr dirty="0"/>
          </a:p>
        </p:txBody>
      </p:sp>
      <p:sp>
        <p:nvSpPr>
          <p:cNvPr id="282" name="Google Shape;282;p37"/>
          <p:cNvSpPr txBox="1"/>
          <p:nvPr/>
        </p:nvSpPr>
        <p:spPr>
          <a:xfrm>
            <a:off x="946028" y="2723949"/>
            <a:ext cx="11167203" cy="3847207"/>
          </a:xfrm>
          <a:prstGeom prst="rect">
            <a:avLst/>
          </a:prstGeom>
          <a:noFill/>
          <a:ln>
            <a:noFill/>
          </a:ln>
        </p:spPr>
        <p:txBody>
          <a:bodyPr spcFirstLastPara="1" wrap="square" lIns="91425" tIns="45700" rIns="91425" bIns="45700" anchor="t" anchorCtr="0">
            <a:noAutofit/>
          </a:bodyPr>
          <a:lstStyle/>
          <a:p>
            <a:pPr marL="457200" marR="0" lvl="0" indent="0" algn="l" rtl="0">
              <a:spcBef>
                <a:spcPts val="0"/>
              </a:spcBef>
              <a:spcAft>
                <a:spcPts val="0"/>
              </a:spcAft>
              <a:buNone/>
            </a:pPr>
            <a:endParaRPr sz="2800" b="1" dirty="0">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dirty="0">
                <a:solidFill>
                  <a:schemeClr val="lt1"/>
                </a:solidFill>
                <a:latin typeface="Century Gothic"/>
                <a:ea typeface="Century Gothic"/>
                <a:cs typeface="Century Gothic"/>
                <a:sym typeface="Century Gothic"/>
              </a:rPr>
              <a:t>4 years later, 2 doctors realized it was biased</a:t>
            </a:r>
            <a:endParaRPr dirty="0"/>
          </a:p>
          <a:p>
            <a:pPr marL="0" marR="0" lvl="0" indent="0" algn="ctr" rtl="0">
              <a:spcBef>
                <a:spcPts val="0"/>
              </a:spcBef>
              <a:spcAft>
                <a:spcPts val="0"/>
              </a:spcAft>
              <a:buNone/>
            </a:pPr>
            <a:endParaRPr sz="2800" b="1" dirty="0">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dirty="0">
                <a:solidFill>
                  <a:schemeClr val="lt1"/>
                </a:solidFill>
                <a:latin typeface="Century Gothic"/>
                <a:ea typeface="Century Gothic"/>
                <a:cs typeface="Century Gothic"/>
                <a:sym typeface="Century Gothic"/>
              </a:rPr>
              <a:t>The algorithm rejected female and non-European names</a:t>
            </a:r>
            <a:endParaRPr dirty="0"/>
          </a:p>
          <a:p>
            <a:pPr marL="0" marR="0" lvl="0" indent="0" algn="ctr" rtl="0">
              <a:spcBef>
                <a:spcPts val="0"/>
              </a:spcBef>
              <a:spcAft>
                <a:spcPts val="0"/>
              </a:spcAft>
              <a:buNone/>
            </a:pPr>
            <a:endParaRPr sz="2800" b="1" dirty="0">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dirty="0">
                <a:solidFill>
                  <a:schemeClr val="lt1"/>
                </a:solidFill>
                <a:latin typeface="Century Gothic"/>
                <a:ea typeface="Century Gothic"/>
                <a:cs typeface="Century Gothic"/>
                <a:sym typeface="Century Gothic"/>
              </a:rPr>
              <a:t>Up to 60 applicants each year were denied interviews</a:t>
            </a:r>
            <a:endParaRPr dirty="0"/>
          </a:p>
          <a:p>
            <a:pPr marL="0" marR="0" lvl="0" indent="0" algn="ctr" rtl="0">
              <a:spcBef>
                <a:spcPts val="0"/>
              </a:spcBef>
              <a:spcAft>
                <a:spcPts val="0"/>
              </a:spcAft>
              <a:buNone/>
            </a:pPr>
            <a:endParaRPr sz="2400" b="1" dirty="0">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dirty="0">
              <a:solidFill>
                <a:schemeClr val="lt1"/>
              </a:solidFill>
              <a:latin typeface="Century Gothic"/>
              <a:ea typeface="Century Gothic"/>
              <a:cs typeface="Century Gothic"/>
              <a:sym typeface="Century Gothic"/>
            </a:endParaRPr>
          </a:p>
        </p:txBody>
      </p:sp>
      <p:sp>
        <p:nvSpPr>
          <p:cNvPr id="283" name="Google Shape;283;p37"/>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8"/>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It Doesn’t Account for Context</a:t>
            </a:r>
            <a:endParaRPr/>
          </a:p>
        </p:txBody>
      </p:sp>
      <p:sp>
        <p:nvSpPr>
          <p:cNvPr id="290" name="Google Shape;290;p38"/>
          <p:cNvSpPr txBox="1"/>
          <p:nvPr/>
        </p:nvSpPr>
        <p:spPr>
          <a:xfrm>
            <a:off x="0" y="2723949"/>
            <a:ext cx="12403818" cy="353943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600" b="1">
                <a:solidFill>
                  <a:schemeClr val="lt1"/>
                </a:solidFill>
                <a:latin typeface="Century Gothic"/>
                <a:ea typeface="Century Gothic"/>
                <a:cs typeface="Century Gothic"/>
                <a:sym typeface="Century Gothic"/>
              </a:rPr>
              <a:t>Algorithms learn from the data they’re trained on</a:t>
            </a:r>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They don’t understand nuances like regulation changes</a:t>
            </a:r>
            <a:endParaRPr/>
          </a:p>
          <a:p>
            <a:pPr marL="0" marR="0" lvl="0" indent="0" algn="l" rtl="0">
              <a:spcBef>
                <a:spcPts val="0"/>
              </a:spcBef>
              <a:spcAft>
                <a:spcPts val="0"/>
              </a:spcAft>
              <a:buNone/>
            </a:pPr>
            <a:endParaRPr sz="28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They also don’t know if their data is biased or homogenous</a:t>
            </a:r>
            <a:endParaRPr/>
          </a:p>
          <a:p>
            <a:pPr marL="0" marR="0" lvl="0" indent="0" algn="l" rtl="0">
              <a:spcBef>
                <a:spcPts val="0"/>
              </a:spcBef>
              <a:spcAft>
                <a:spcPts val="0"/>
              </a:spcAft>
              <a:buNone/>
            </a:pPr>
            <a:endParaRPr sz="28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This increases the risk that they’ll reinforce early biases</a:t>
            </a:r>
            <a:endParaRPr/>
          </a:p>
          <a:p>
            <a:pPr marL="342900" marR="0" lvl="0" indent="-190500" algn="ctr"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p:txBody>
      </p:sp>
      <p:sp>
        <p:nvSpPr>
          <p:cNvPr id="291" name="Google Shape;291;p38"/>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96"/>
        <p:cNvGrpSpPr/>
        <p:nvPr/>
      </p:nvGrpSpPr>
      <p:grpSpPr>
        <a:xfrm>
          <a:off x="0" y="0"/>
          <a:ext cx="0" cy="0"/>
          <a:chOff x="0" y="0"/>
          <a:chExt cx="0" cy="0"/>
        </a:xfrm>
      </p:grpSpPr>
      <p:sp>
        <p:nvSpPr>
          <p:cNvPr id="297" name="Google Shape;297;p39"/>
          <p:cNvSpPr/>
          <p:nvPr/>
        </p:nvSpPr>
        <p:spPr>
          <a:xfrm>
            <a:off x="0" y="-3175"/>
            <a:ext cx="12192000" cy="5203825"/>
          </a:xfrm>
          <a:custGeom>
            <a:avLst/>
            <a:gdLst/>
            <a:ahLst/>
            <a:cxnLst/>
            <a:rect l="l" t="t" r="r" b="b"/>
            <a:pathLst>
              <a:path w="5760" h="3278" extrusionOk="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3">
              <a:alphaModFix/>
            </a:blip>
            <a:tile tx="0" ty="0" sx="100000" sy="100000" flip="none" algn="tl"/>
          </a:blipFill>
          <a:ln w="9525" cap="rnd" cmpd="sng">
            <a:solidFill>
              <a:schemeClr val="accent1"/>
            </a:solidFill>
            <a:prstDash val="solid"/>
            <a:round/>
            <a:headEnd type="none" w="sm" len="sm"/>
            <a:tailEnd type="none" w="sm" len="sm"/>
          </a:ln>
        </p:spPr>
      </p:sp>
      <p:sp>
        <p:nvSpPr>
          <p:cNvPr id="298" name="Google Shape;298;p39"/>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pic>
        <p:nvPicPr>
          <p:cNvPr id="299" name="Google Shape;299;p39"/>
          <p:cNvPicPr preferRelativeResize="0">
            <a:picLocks noGrp="1"/>
          </p:cNvPicPr>
          <p:nvPr>
            <p:ph type="body" idx="1"/>
          </p:nvPr>
        </p:nvPicPr>
        <p:blipFill rotWithShape="1">
          <a:blip r:embed="rId4">
            <a:alphaModFix amt="40000"/>
          </a:blip>
          <a:srcRect t="15481" b="250"/>
          <a:stretch/>
        </p:blipFill>
        <p:spPr>
          <a:xfrm>
            <a:off x="20" y="-20538"/>
            <a:ext cx="12191980" cy="6857990"/>
          </a:xfrm>
          <a:prstGeom prst="rect">
            <a:avLst/>
          </a:prstGeom>
          <a:noFill/>
          <a:ln>
            <a:noFill/>
          </a:ln>
          <a:effectLst>
            <a:outerShdw blurRad="50800">
              <a:srgbClr val="000000">
                <a:alpha val="40000"/>
              </a:srgbClr>
            </a:outerShdw>
          </a:effectLst>
        </p:spPr>
      </p:pic>
      <p:sp>
        <p:nvSpPr>
          <p:cNvPr id="300" name="Google Shape;300;p39"/>
          <p:cNvSpPr txBox="1">
            <a:spLocks noGrp="1"/>
          </p:cNvSpPr>
          <p:nvPr>
            <p:ph type="title"/>
          </p:nvPr>
        </p:nvSpPr>
        <p:spPr>
          <a:xfrm>
            <a:off x="1860886" y="3155128"/>
            <a:ext cx="10572000" cy="3732453"/>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800"/>
              <a:buFont typeface="Century Gothic"/>
              <a:buNone/>
            </a:pPr>
            <a:r>
              <a:rPr lang="en-US" sz="4800"/>
              <a:t>Case Story: Redlining in Portland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05"/>
        <p:cNvGrpSpPr/>
        <p:nvPr/>
      </p:nvGrpSpPr>
      <p:grpSpPr>
        <a:xfrm>
          <a:off x="0" y="0"/>
          <a:ext cx="0" cy="0"/>
          <a:chOff x="0" y="0"/>
          <a:chExt cx="0" cy="0"/>
        </a:xfrm>
      </p:grpSpPr>
      <p:sp>
        <p:nvSpPr>
          <p:cNvPr id="306" name="Google Shape;306;p40"/>
          <p:cNvSpPr/>
          <p:nvPr/>
        </p:nvSpPr>
        <p:spPr>
          <a:xfrm>
            <a:off x="0" y="0"/>
            <a:ext cx="12192000" cy="2185988"/>
          </a:xfrm>
          <a:custGeom>
            <a:avLst/>
            <a:gdLst/>
            <a:ahLst/>
            <a:cxnLst/>
            <a:rect l="l" t="t" r="r" b="b"/>
            <a:pathLst>
              <a:path w="5760" h="1377" extrusionOk="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3">
              <a:alphaModFix/>
            </a:blip>
            <a:tile tx="0" ty="0" sx="100000" sy="100000" flip="none" algn="tl"/>
          </a:blipFill>
          <a:ln w="9525" cap="rnd" cmpd="sng">
            <a:solidFill>
              <a:schemeClr val="accent1"/>
            </a:solidFill>
            <a:prstDash val="solid"/>
            <a:round/>
            <a:headEnd type="none" w="sm" len="sm"/>
            <a:tailEnd type="none" w="sm" len="sm"/>
          </a:ln>
        </p:spPr>
      </p:sp>
      <p:sp>
        <p:nvSpPr>
          <p:cNvPr id="307" name="Google Shape;307;p40"/>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It Puts Users’ Lives at Risk</a:t>
            </a:r>
            <a:endParaRPr/>
          </a:p>
        </p:txBody>
      </p:sp>
      <p:sp>
        <p:nvSpPr>
          <p:cNvPr id="308" name="Google Shape;308;p40"/>
          <p:cNvSpPr txBox="1"/>
          <p:nvPr/>
        </p:nvSpPr>
        <p:spPr>
          <a:xfrm>
            <a:off x="818713" y="2413000"/>
            <a:ext cx="3835583" cy="3632200"/>
          </a:xfrm>
          <a:prstGeom prst="rect">
            <a:avLst/>
          </a:prstGeom>
          <a:noFill/>
          <a:ln>
            <a:noFill/>
          </a:ln>
        </p:spPr>
        <p:txBody>
          <a:bodyPr spcFirstLastPara="1" wrap="square" lIns="91425" tIns="45700" rIns="91425" bIns="45700" anchor="ctr" anchorCtr="0">
            <a:noAutofit/>
          </a:bodyPr>
          <a:lstStyle/>
          <a:p>
            <a:pPr marL="0" marR="0" lvl="0" indent="-101600" algn="l" rtl="0">
              <a:lnSpc>
                <a:spcPct val="90000"/>
              </a:lnSpc>
              <a:spcBef>
                <a:spcPts val="0"/>
              </a:spcBef>
              <a:spcAft>
                <a:spcPts val="0"/>
              </a:spcAft>
              <a:buClr>
                <a:schemeClr val="accent1"/>
              </a:buClr>
              <a:buSzPts val="1600"/>
              <a:buFont typeface="Noto Sans Symbols"/>
              <a:buChar char="🞆"/>
            </a:pPr>
            <a:r>
              <a:rPr lang="en-US" sz="1600" b="1">
                <a:solidFill>
                  <a:schemeClr val="lt1"/>
                </a:solidFill>
                <a:latin typeface="Century Gothic"/>
                <a:ea typeface="Century Gothic"/>
                <a:cs typeface="Century Gothic"/>
                <a:sym typeface="Century Gothic"/>
              </a:rPr>
              <a:t> </a:t>
            </a:r>
            <a:r>
              <a:rPr lang="en-US" sz="2400" b="1">
                <a:solidFill>
                  <a:schemeClr val="lt1"/>
                </a:solidFill>
                <a:latin typeface="Century Gothic"/>
                <a:ea typeface="Century Gothic"/>
                <a:cs typeface="Century Gothic"/>
                <a:sym typeface="Century Gothic"/>
              </a:rPr>
              <a:t>Users of AI-powered systems put our trust into their designers and engineers</a:t>
            </a:r>
            <a:endParaRPr/>
          </a:p>
          <a:p>
            <a:pPr marL="0" marR="0" lvl="0" indent="0" algn="l" rtl="0">
              <a:lnSpc>
                <a:spcPct val="90000"/>
              </a:lnSpc>
              <a:spcBef>
                <a:spcPts val="1080"/>
              </a:spcBef>
              <a:spcAft>
                <a:spcPts val="0"/>
              </a:spcAft>
              <a:buClr>
                <a:schemeClr val="accent1"/>
              </a:buClr>
              <a:buSzPts val="2400"/>
              <a:buFont typeface="Noto Sans Symbols"/>
              <a:buNone/>
            </a:pPr>
            <a:endParaRPr sz="2400" b="1">
              <a:solidFill>
                <a:schemeClr val="lt1"/>
              </a:solidFill>
              <a:latin typeface="Century Gothic"/>
              <a:ea typeface="Century Gothic"/>
              <a:cs typeface="Century Gothic"/>
              <a:sym typeface="Century Gothic"/>
            </a:endParaRPr>
          </a:p>
          <a:p>
            <a:pPr marL="0" marR="0" lvl="0" indent="-152400" algn="l" rtl="0">
              <a:lnSpc>
                <a:spcPct val="90000"/>
              </a:lnSpc>
              <a:spcBef>
                <a:spcPts val="1080"/>
              </a:spcBef>
              <a:spcAft>
                <a:spcPts val="0"/>
              </a:spcAft>
              <a:buClr>
                <a:schemeClr val="accent1"/>
              </a:buClr>
              <a:buSzPts val="2400"/>
              <a:buFont typeface="Noto Sans Symbols"/>
              <a:buChar char="🞆"/>
            </a:pPr>
            <a:r>
              <a:rPr lang="en-US" sz="2400" b="1">
                <a:solidFill>
                  <a:schemeClr val="lt1"/>
                </a:solidFill>
                <a:latin typeface="Century Gothic"/>
                <a:ea typeface="Century Gothic"/>
                <a:cs typeface="Century Gothic"/>
                <a:sym typeface="Century Gothic"/>
              </a:rPr>
              <a:t> If those teams are too homogenous, they won’t build for diverse user needs</a:t>
            </a:r>
            <a:endParaRPr/>
          </a:p>
        </p:txBody>
      </p:sp>
      <p:pic>
        <p:nvPicPr>
          <p:cNvPr id="309" name="Google Shape;309;p40" descr="Group"/>
          <p:cNvPicPr preferRelativeResize="0"/>
          <p:nvPr/>
        </p:nvPicPr>
        <p:blipFill rotWithShape="1">
          <a:blip r:embed="rId4">
            <a:alphaModFix/>
          </a:blip>
          <a:srcRect/>
          <a:stretch/>
        </p:blipFill>
        <p:spPr>
          <a:xfrm>
            <a:off x="6382356" y="2413000"/>
            <a:ext cx="3716338" cy="3716338"/>
          </a:xfrm>
          <a:prstGeom prst="roundRect">
            <a:avLst>
              <a:gd name="adj" fmla="val 3876"/>
            </a:avLst>
          </a:prstGeom>
          <a:noFill/>
          <a:ln w="9525" cap="flat" cmpd="sng">
            <a:solidFill>
              <a:schemeClr val="accent1"/>
            </a:solidFill>
            <a:prstDash val="solid"/>
            <a:round/>
            <a:headEnd type="none" w="sm" len="sm"/>
            <a:tailEnd type="none" w="sm" len="sm"/>
          </a:ln>
        </p:spPr>
      </p:pic>
      <p:sp>
        <p:nvSpPr>
          <p:cNvPr id="310" name="Google Shape;310;p40"/>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15"/>
        <p:cNvGrpSpPr/>
        <p:nvPr/>
      </p:nvGrpSpPr>
      <p:grpSpPr>
        <a:xfrm>
          <a:off x="0" y="0"/>
          <a:ext cx="0" cy="0"/>
          <a:chOff x="0" y="0"/>
          <a:chExt cx="0" cy="0"/>
        </a:xfrm>
      </p:grpSpPr>
      <p:sp>
        <p:nvSpPr>
          <p:cNvPr id="316" name="Google Shape;316;p41"/>
          <p:cNvSpPr/>
          <p:nvPr/>
        </p:nvSpPr>
        <p:spPr>
          <a:xfrm>
            <a:off x="0" y="0"/>
            <a:ext cx="12192000" cy="2185988"/>
          </a:xfrm>
          <a:custGeom>
            <a:avLst/>
            <a:gdLst/>
            <a:ahLst/>
            <a:cxnLst/>
            <a:rect l="l" t="t" r="r" b="b"/>
            <a:pathLst>
              <a:path w="5760" h="1377" extrusionOk="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3">
              <a:alphaModFix/>
            </a:blip>
            <a:tile tx="0" ty="0" sx="100000" sy="100000" flip="none" algn="tl"/>
          </a:blipFill>
          <a:ln w="9525" cap="rnd" cmpd="sng">
            <a:solidFill>
              <a:schemeClr val="accent1"/>
            </a:solidFill>
            <a:prstDash val="solid"/>
            <a:round/>
            <a:headEnd type="none" w="sm" len="sm"/>
            <a:tailEnd type="none" w="sm" len="sm"/>
          </a:ln>
        </p:spPr>
      </p:sp>
      <p:sp>
        <p:nvSpPr>
          <p:cNvPr id="317" name="Google Shape;317;p41"/>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It Puts Users’ Lives at Risk</a:t>
            </a:r>
            <a:endParaRPr/>
          </a:p>
        </p:txBody>
      </p:sp>
      <p:sp>
        <p:nvSpPr>
          <p:cNvPr id="318" name="Google Shape;318;p41"/>
          <p:cNvSpPr txBox="1"/>
          <p:nvPr/>
        </p:nvSpPr>
        <p:spPr>
          <a:xfrm>
            <a:off x="818713" y="2413000"/>
            <a:ext cx="3835583" cy="3632200"/>
          </a:xfrm>
          <a:prstGeom prst="rect">
            <a:avLst/>
          </a:prstGeom>
          <a:noFill/>
          <a:ln>
            <a:noFill/>
          </a:ln>
        </p:spPr>
        <p:txBody>
          <a:bodyPr spcFirstLastPara="1" wrap="square" lIns="91425" tIns="45700" rIns="91425" bIns="45700" anchor="ctr" anchorCtr="0">
            <a:noAutofit/>
          </a:bodyPr>
          <a:lstStyle/>
          <a:p>
            <a:pPr marL="342900" marR="0" lvl="0" indent="-342900" algn="l" rtl="0">
              <a:lnSpc>
                <a:spcPct val="90000"/>
              </a:lnSpc>
              <a:spcBef>
                <a:spcPts val="0"/>
              </a:spcBef>
              <a:spcAft>
                <a:spcPts val="0"/>
              </a:spcAft>
              <a:buClr>
                <a:schemeClr val="accent1"/>
              </a:buClr>
              <a:buSzPts val="2400"/>
              <a:buFont typeface="Noto Sans Symbols"/>
              <a:buChar char="🞆"/>
            </a:pPr>
            <a:r>
              <a:rPr lang="en-US" sz="2400" b="1">
                <a:solidFill>
                  <a:schemeClr val="lt1"/>
                </a:solidFill>
                <a:latin typeface="Century Gothic"/>
                <a:ea typeface="Century Gothic"/>
                <a:cs typeface="Century Gothic"/>
                <a:sym typeface="Century Gothic"/>
              </a:rPr>
              <a:t>In the 60s, crash test dummies were modeled after the average male</a:t>
            </a:r>
            <a:endParaRPr/>
          </a:p>
          <a:p>
            <a:pPr marL="0" marR="0" lvl="0" indent="0" algn="l" rtl="0">
              <a:lnSpc>
                <a:spcPct val="90000"/>
              </a:lnSpc>
              <a:spcBef>
                <a:spcPts val="1080"/>
              </a:spcBef>
              <a:spcAft>
                <a:spcPts val="0"/>
              </a:spcAft>
              <a:buNone/>
            </a:pPr>
            <a:endParaRPr sz="2400" b="1">
              <a:solidFill>
                <a:schemeClr val="lt1"/>
              </a:solidFill>
              <a:latin typeface="Century Gothic"/>
              <a:ea typeface="Century Gothic"/>
              <a:cs typeface="Century Gothic"/>
              <a:sym typeface="Century Gothic"/>
            </a:endParaRPr>
          </a:p>
          <a:p>
            <a:pPr marL="342900" marR="0" lvl="0" indent="-342900" algn="l" rtl="0">
              <a:lnSpc>
                <a:spcPct val="90000"/>
              </a:lnSpc>
              <a:spcBef>
                <a:spcPts val="1080"/>
              </a:spcBef>
              <a:spcAft>
                <a:spcPts val="0"/>
              </a:spcAft>
              <a:buClr>
                <a:schemeClr val="accent1"/>
              </a:buClr>
              <a:buSzPts val="2400"/>
              <a:buFont typeface="Noto Sans Symbols"/>
              <a:buChar char="🞆"/>
            </a:pPr>
            <a:r>
              <a:rPr lang="en-US" sz="2400" b="1">
                <a:solidFill>
                  <a:schemeClr val="lt1"/>
                </a:solidFill>
                <a:latin typeface="Century Gothic"/>
                <a:ea typeface="Century Gothic"/>
                <a:cs typeface="Century Gothic"/>
                <a:sym typeface="Century Gothic"/>
              </a:rPr>
              <a:t>Today, female drivers are 47% more likely to be injured in a car crash</a:t>
            </a:r>
            <a:endParaRPr/>
          </a:p>
        </p:txBody>
      </p:sp>
      <p:pic>
        <p:nvPicPr>
          <p:cNvPr id="319" name="Google Shape;319;p41" descr="Group"/>
          <p:cNvPicPr preferRelativeResize="0"/>
          <p:nvPr/>
        </p:nvPicPr>
        <p:blipFill rotWithShape="1">
          <a:blip r:embed="rId4">
            <a:alphaModFix/>
          </a:blip>
          <a:srcRect/>
          <a:stretch/>
        </p:blipFill>
        <p:spPr>
          <a:xfrm>
            <a:off x="6382356" y="2413000"/>
            <a:ext cx="3716338" cy="3716338"/>
          </a:xfrm>
          <a:prstGeom prst="roundRect">
            <a:avLst>
              <a:gd name="adj" fmla="val 3876"/>
            </a:avLst>
          </a:prstGeom>
          <a:noFill/>
          <a:ln w="9525" cap="flat" cmpd="sng">
            <a:solidFill>
              <a:schemeClr val="accent1"/>
            </a:solidFill>
            <a:prstDash val="solid"/>
            <a:round/>
            <a:headEnd type="none" w="sm" len="sm"/>
            <a:tailEnd type="none" w="sm" len="sm"/>
          </a:ln>
        </p:spPr>
      </p:pic>
      <p:sp>
        <p:nvSpPr>
          <p:cNvPr id="320" name="Google Shape;320;p41"/>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25"/>
        <p:cNvGrpSpPr/>
        <p:nvPr/>
      </p:nvGrpSpPr>
      <p:grpSpPr>
        <a:xfrm>
          <a:off x="0" y="0"/>
          <a:ext cx="0" cy="0"/>
          <a:chOff x="0" y="0"/>
          <a:chExt cx="0" cy="0"/>
        </a:xfrm>
      </p:grpSpPr>
      <p:pic>
        <p:nvPicPr>
          <p:cNvPr id="326" name="Google Shape;326;p42"/>
          <p:cNvPicPr preferRelativeResize="0">
            <a:picLocks noGrp="1"/>
          </p:cNvPicPr>
          <p:nvPr>
            <p:ph type="body" idx="1"/>
          </p:nvPr>
        </p:nvPicPr>
        <p:blipFill rotWithShape="1">
          <a:blip r:embed="rId3">
            <a:alphaModFix/>
          </a:blip>
          <a:srcRect t="12002" b="45811"/>
          <a:stretch/>
        </p:blipFill>
        <p:spPr>
          <a:xfrm>
            <a:off x="20" y="10"/>
            <a:ext cx="12191980" cy="6857990"/>
          </a:xfrm>
          <a:prstGeom prst="rect">
            <a:avLst/>
          </a:prstGeom>
          <a:noFill/>
          <a:ln>
            <a:noFill/>
          </a:ln>
          <a:effectLst>
            <a:outerShdw blurRad="50800">
              <a:srgbClr val="000000">
                <a:alpha val="40000"/>
              </a:srgbClr>
            </a:outerShdw>
          </a:effectLst>
        </p:spPr>
      </p:pic>
      <p:sp>
        <p:nvSpPr>
          <p:cNvPr id="327" name="Google Shape;327;p42"/>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3"/>
          <p:cNvSpPr txBox="1">
            <a:spLocks noGrp="1"/>
          </p:cNvSpPr>
          <p:nvPr>
            <p:ph type="title"/>
          </p:nvPr>
        </p:nvSpPr>
        <p:spPr>
          <a:xfrm>
            <a:off x="850985" y="1238502"/>
            <a:ext cx="6088830" cy="2645912"/>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3600"/>
              <a:buFont typeface="Century Gothic"/>
              <a:buNone/>
            </a:pPr>
            <a:r>
              <a:rPr lang="en-US" sz="3600"/>
              <a:t>“If these systems don’t recognize people of every race as human, there will be serious safety implications.”</a:t>
            </a:r>
            <a:endParaRPr/>
          </a:p>
        </p:txBody>
      </p:sp>
      <p:sp>
        <p:nvSpPr>
          <p:cNvPr id="333" name="Google Shape;333;p43"/>
          <p:cNvSpPr txBox="1">
            <a:spLocks noGrp="1"/>
          </p:cNvSpPr>
          <p:nvPr>
            <p:ph type="body" idx="1"/>
          </p:nvPr>
        </p:nvSpPr>
        <p:spPr>
          <a:xfrm>
            <a:off x="853190" y="4443680"/>
            <a:ext cx="5891636" cy="713241"/>
          </a:xfrm>
          <a:prstGeom prst="rect">
            <a:avLst/>
          </a:prstGeom>
          <a:noFill/>
          <a:ln>
            <a:noFill/>
          </a:ln>
          <a:effectLst>
            <a:outerShdw blurRad="50800">
              <a:srgbClr val="000000">
                <a:alpha val="40000"/>
              </a:srgbClr>
            </a:outerShdw>
          </a:effectLst>
        </p:spPr>
        <p:txBody>
          <a:bodyPr spcFirstLastPara="1" wrap="square" lIns="91425" tIns="45700" rIns="91425" bIns="45700" anchor="t" anchorCtr="0">
            <a:noAutofit/>
          </a:bodyPr>
          <a:lstStyle/>
          <a:p>
            <a:pPr marL="0" lvl="0" indent="0" algn="l" rtl="0">
              <a:spcBef>
                <a:spcPts val="0"/>
              </a:spcBef>
              <a:spcAft>
                <a:spcPts val="0"/>
              </a:spcAft>
              <a:buSzPts val="2400"/>
              <a:buNone/>
            </a:pPr>
            <a:r>
              <a:rPr lang="en-US" sz="2400" b="1"/>
              <a:t>- Dr. Carol Reiley</a:t>
            </a:r>
            <a:endParaRPr sz="2400" b="1"/>
          </a:p>
        </p:txBody>
      </p:sp>
      <p:sp>
        <p:nvSpPr>
          <p:cNvPr id="334" name="Google Shape;334;p43"/>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4"/>
          <p:cNvSpPr txBox="1">
            <a:spLocks noGrp="1"/>
          </p:cNvSpPr>
          <p:nvPr>
            <p:ph type="ctrTitle"/>
          </p:nvPr>
        </p:nvSpPr>
        <p:spPr>
          <a:xfrm>
            <a:off x="86626" y="1449147"/>
            <a:ext cx="12105373" cy="2971051"/>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800"/>
              <a:buFont typeface="Century Gothic"/>
              <a:buNone/>
            </a:pPr>
            <a:r>
              <a:rPr lang="en-US" sz="4800"/>
              <a:t>What’s the Root Cause of Machine Bias?</a:t>
            </a:r>
            <a:endParaRPr/>
          </a:p>
        </p:txBody>
      </p:sp>
      <p:sp>
        <p:nvSpPr>
          <p:cNvPr id="340" name="Google Shape;340;p44"/>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Facial Recognition Software</a:t>
            </a:r>
            <a:endParaRPr/>
          </a:p>
        </p:txBody>
      </p:sp>
      <p:pic>
        <p:nvPicPr>
          <p:cNvPr id="134" name="Google Shape;134;p18"/>
          <p:cNvPicPr preferRelativeResize="0">
            <a:picLocks noGrp="1"/>
          </p:cNvPicPr>
          <p:nvPr>
            <p:ph type="body" idx="1"/>
          </p:nvPr>
        </p:nvPicPr>
        <p:blipFill rotWithShape="1">
          <a:blip r:embed="rId3">
            <a:alphaModFix/>
          </a:blip>
          <a:srcRect/>
          <a:stretch/>
        </p:blipFill>
        <p:spPr>
          <a:xfrm>
            <a:off x="4603750" y="2351881"/>
            <a:ext cx="2984500" cy="3378200"/>
          </a:xfrm>
          <a:prstGeom prst="rect">
            <a:avLst/>
          </a:prstGeom>
          <a:noFill/>
          <a:ln>
            <a:noFill/>
          </a:ln>
          <a:effectLst>
            <a:outerShdw blurRad="50800">
              <a:srgbClr val="000000">
                <a:alpha val="40000"/>
              </a:srgbClr>
            </a:outerShdw>
          </a:effectLst>
        </p:spPr>
      </p:pic>
      <p:sp>
        <p:nvSpPr>
          <p:cNvPr id="135" name="Google Shape;135;p18"/>
          <p:cNvSpPr txBox="1"/>
          <p:nvPr/>
        </p:nvSpPr>
        <p:spPr>
          <a:xfrm>
            <a:off x="9682480" y="626872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i="0" u="none" strike="noStrike" cap="none">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5"/>
          <p:cNvSpPr txBox="1">
            <a:spLocks noGrp="1"/>
          </p:cNvSpPr>
          <p:nvPr>
            <p:ph type="title"/>
          </p:nvPr>
        </p:nvSpPr>
        <p:spPr>
          <a:xfrm>
            <a:off x="810000" y="4800600"/>
            <a:ext cx="10561418" cy="566738"/>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sz="4000" b="1"/>
              <a:t>Black box algorithms</a:t>
            </a:r>
            <a:endParaRPr/>
          </a:p>
        </p:txBody>
      </p:sp>
      <p:pic>
        <p:nvPicPr>
          <p:cNvPr id="347" name="Google Shape;347;p45"/>
          <p:cNvPicPr preferRelativeResize="0">
            <a:picLocks noGrp="1"/>
          </p:cNvPicPr>
          <p:nvPr>
            <p:ph type="pic" idx="2"/>
          </p:nvPr>
        </p:nvPicPr>
        <p:blipFill rotWithShape="1">
          <a:blip r:embed="rId3">
            <a:alphaModFix/>
          </a:blip>
          <a:srcRect t="36875" b="36875"/>
          <a:stretch/>
        </p:blipFill>
        <p:spPr>
          <a:xfrm>
            <a:off x="0" y="0"/>
            <a:ext cx="12192000" cy="4800600"/>
          </a:xfrm>
          <a:prstGeom prst="rect">
            <a:avLst/>
          </a:prstGeom>
          <a:noFill/>
          <a:ln w="9525" cap="rnd" cmpd="sng">
            <a:solidFill>
              <a:schemeClr val="lt2"/>
            </a:solidFill>
            <a:prstDash val="solid"/>
            <a:round/>
            <a:headEnd type="none" w="sm" len="sm"/>
            <a:tailEnd type="none" w="sm" len="sm"/>
          </a:ln>
          <a:effectLst>
            <a:outerShdw blurRad="50800">
              <a:srgbClr val="000000">
                <a:alpha val="40000"/>
              </a:srgbClr>
            </a:outerShdw>
          </a:effectLst>
        </p:spPr>
      </p:pic>
      <p:sp>
        <p:nvSpPr>
          <p:cNvPr id="348" name="Google Shape;348;p45"/>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6"/>
          <p:cNvSpPr txBox="1">
            <a:spLocks noGrp="1"/>
          </p:cNvSpPr>
          <p:nvPr>
            <p:ph type="title"/>
          </p:nvPr>
        </p:nvSpPr>
        <p:spPr>
          <a:xfrm>
            <a:off x="850985" y="1238502"/>
            <a:ext cx="5893840" cy="2645912"/>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chemeClr val="lt1"/>
              </a:buClr>
              <a:buSzPts val="3600"/>
              <a:buFont typeface="Century Gothic"/>
              <a:buNone/>
            </a:pPr>
            <a:r>
              <a:rPr lang="en-US" sz="3600">
                <a:solidFill>
                  <a:schemeClr val="lt1"/>
                </a:solidFill>
              </a:rPr>
              <a:t>“the inability to discern exactly what machines are doing when they’re teaching themselves novel skills”</a:t>
            </a:r>
            <a:endParaRPr/>
          </a:p>
        </p:txBody>
      </p:sp>
      <p:sp>
        <p:nvSpPr>
          <p:cNvPr id="355" name="Google Shape;355;p46"/>
          <p:cNvSpPr txBox="1">
            <a:spLocks noGrp="1"/>
          </p:cNvSpPr>
          <p:nvPr>
            <p:ph type="body" idx="1"/>
          </p:nvPr>
        </p:nvSpPr>
        <p:spPr>
          <a:xfrm>
            <a:off x="853190" y="4443680"/>
            <a:ext cx="5891636" cy="713241"/>
          </a:xfrm>
          <a:prstGeom prst="rect">
            <a:avLst/>
          </a:prstGeom>
          <a:noFill/>
          <a:ln>
            <a:noFill/>
          </a:ln>
          <a:effectLst>
            <a:outerShdw blurRad="50800">
              <a:srgbClr val="000000">
                <a:alpha val="40000"/>
              </a:srgbClr>
            </a:outerShdw>
          </a:effectLst>
        </p:spPr>
        <p:txBody>
          <a:bodyPr spcFirstLastPara="1" wrap="square" lIns="91425" tIns="45700" rIns="91425" bIns="45700" anchor="t" anchorCtr="0">
            <a:noAutofit/>
          </a:bodyPr>
          <a:lstStyle/>
          <a:p>
            <a:pPr marL="0" lvl="0" indent="0" algn="l" rtl="0">
              <a:spcBef>
                <a:spcPts val="0"/>
              </a:spcBef>
              <a:spcAft>
                <a:spcPts val="0"/>
              </a:spcAft>
              <a:buSzPts val="2800"/>
              <a:buNone/>
            </a:pPr>
            <a:r>
              <a:rPr lang="en-US" sz="2800" b="1"/>
              <a:t>Cliff Kuang, </a:t>
            </a:r>
            <a:r>
              <a:rPr lang="en-US" sz="2800" b="1" i="1"/>
              <a:t>The New York Times</a:t>
            </a:r>
            <a:endParaRPr/>
          </a:p>
        </p:txBody>
      </p:sp>
      <p:sp>
        <p:nvSpPr>
          <p:cNvPr id="356" name="Google Shape;356;p46"/>
          <p:cNvSpPr txBox="1">
            <a:spLocks noGrp="1"/>
          </p:cNvSpPr>
          <p:nvPr>
            <p:ph type="body" idx="2"/>
          </p:nvPr>
        </p:nvSpPr>
        <p:spPr>
          <a:xfrm>
            <a:off x="7574643" y="1081456"/>
            <a:ext cx="4217024" cy="4075465"/>
          </a:xfrm>
          <a:prstGeom prst="rect">
            <a:avLst/>
          </a:prstGeom>
          <a:noFill/>
          <a:ln>
            <a:noFill/>
          </a:ln>
          <a:effectLst>
            <a:outerShdw blurRad="50800">
              <a:srgbClr val="000000">
                <a:alpha val="40000"/>
              </a:srgbClr>
            </a:outerShdw>
          </a:effectLst>
        </p:spPr>
        <p:txBody>
          <a:bodyPr spcFirstLastPara="1" wrap="square" lIns="91425" tIns="45700" rIns="91425" bIns="45700" anchor="t" anchorCtr="0">
            <a:noAutofit/>
          </a:bodyPr>
          <a:lstStyle/>
          <a:p>
            <a:pPr marL="0" lvl="0" indent="0" algn="l" rtl="0">
              <a:spcBef>
                <a:spcPts val="0"/>
              </a:spcBef>
              <a:spcAft>
                <a:spcPts val="0"/>
              </a:spcAft>
              <a:buSzPts val="4000"/>
              <a:buFont typeface="Century Gothic"/>
              <a:buNone/>
            </a:pPr>
            <a:r>
              <a:rPr lang="en-US" sz="4000" b="1"/>
              <a:t>The Black Box Problem</a:t>
            </a:r>
            <a:endParaRPr/>
          </a:p>
        </p:txBody>
      </p:sp>
      <p:sp>
        <p:nvSpPr>
          <p:cNvPr id="357" name="Google Shape;357;p46"/>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7"/>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Black Box Algorithms Are:</a:t>
            </a:r>
            <a:endParaRPr/>
          </a:p>
        </p:txBody>
      </p:sp>
      <p:sp>
        <p:nvSpPr>
          <p:cNvPr id="364" name="Google Shape;364;p47"/>
          <p:cNvSpPr txBox="1"/>
          <p:nvPr/>
        </p:nvSpPr>
        <p:spPr>
          <a:xfrm>
            <a:off x="1402900" y="2723949"/>
            <a:ext cx="9477274" cy="4093428"/>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endParaRPr sz="24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Considered proprietary and thus often not revealed</a:t>
            </a:r>
            <a:endParaRPr/>
          </a:p>
          <a:p>
            <a:pPr marL="0" marR="0" lvl="0" indent="0" algn="l" rtl="0">
              <a:spcBef>
                <a:spcPts val="0"/>
              </a:spcBef>
              <a:spcAft>
                <a:spcPts val="0"/>
              </a:spcAft>
              <a:buNone/>
            </a:pPr>
            <a:endParaRPr sz="28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Built on endless neurons, each with their own biases</a:t>
            </a:r>
            <a:endParaRPr/>
          </a:p>
          <a:p>
            <a:pPr marL="0" marR="0" lvl="0" indent="0" algn="l" rtl="0">
              <a:spcBef>
                <a:spcPts val="0"/>
              </a:spcBef>
              <a:spcAft>
                <a:spcPts val="0"/>
              </a:spcAft>
              <a:buNone/>
            </a:pPr>
            <a:endParaRPr sz="28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At risk of being manipulated by bad actors</a:t>
            </a:r>
            <a:endParaRPr/>
          </a:p>
          <a:p>
            <a:pPr marL="342900" marR="0" lvl="0" indent="-190500" algn="ctr"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a:p>
            <a:pPr marL="342900" marR="0" lvl="0" indent="-190500" algn="ctr"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a:p>
            <a:pPr marL="342900" marR="0" lvl="0" indent="-190500" algn="ctr"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p:txBody>
      </p:sp>
      <p:sp>
        <p:nvSpPr>
          <p:cNvPr id="365" name="Google Shape;365;p47"/>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70"/>
        <p:cNvGrpSpPr/>
        <p:nvPr/>
      </p:nvGrpSpPr>
      <p:grpSpPr>
        <a:xfrm>
          <a:off x="0" y="0"/>
          <a:ext cx="0" cy="0"/>
          <a:chOff x="0" y="0"/>
          <a:chExt cx="0" cy="0"/>
        </a:xfrm>
      </p:grpSpPr>
      <p:pic>
        <p:nvPicPr>
          <p:cNvPr id="371" name="Google Shape;371;p48"/>
          <p:cNvPicPr preferRelativeResize="0">
            <a:picLocks noGrp="1"/>
          </p:cNvPicPr>
          <p:nvPr>
            <p:ph type="body" idx="1"/>
          </p:nvPr>
        </p:nvPicPr>
        <p:blipFill rotWithShape="1">
          <a:blip r:embed="rId3">
            <a:alphaModFix/>
          </a:blip>
          <a:srcRect t="9122" b="6609"/>
          <a:stretch/>
        </p:blipFill>
        <p:spPr>
          <a:xfrm>
            <a:off x="20" y="10"/>
            <a:ext cx="12191980" cy="6857990"/>
          </a:xfrm>
          <a:prstGeom prst="rect">
            <a:avLst/>
          </a:prstGeom>
          <a:noFill/>
          <a:ln>
            <a:noFill/>
          </a:ln>
          <a:effectLst>
            <a:outerShdw blurRad="50800">
              <a:srgbClr val="000000">
                <a:alpha val="40000"/>
              </a:srgbClr>
            </a:outerShdw>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9"/>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LIME</a:t>
            </a:r>
            <a:endParaRPr/>
          </a:p>
        </p:txBody>
      </p:sp>
      <p:sp>
        <p:nvSpPr>
          <p:cNvPr id="378" name="Google Shape;378;p49"/>
          <p:cNvSpPr txBox="1"/>
          <p:nvPr/>
        </p:nvSpPr>
        <p:spPr>
          <a:xfrm>
            <a:off x="3187" y="3175819"/>
            <a:ext cx="12303369" cy="2246769"/>
          </a:xfrm>
          <a:prstGeom prst="rect">
            <a:avLst/>
          </a:prstGeom>
          <a:noFill/>
          <a:ln>
            <a:noFill/>
          </a:ln>
        </p:spPr>
        <p:txBody>
          <a:bodyPr spcFirstLastPara="1" wrap="square" lIns="91425" tIns="45700" rIns="91425" bIns="45700" anchor="t" anchorCtr="0">
            <a:noAutofit/>
          </a:bodyPr>
          <a:lstStyle/>
          <a:p>
            <a:pPr marL="285750" marR="0" lvl="0" indent="-28575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An open-source Python toolkit from the University of Washington</a:t>
            </a:r>
            <a:endParaRPr/>
          </a:p>
          <a:p>
            <a:pPr marL="0" marR="0" lvl="0" indent="0" algn="l" rtl="0">
              <a:spcBef>
                <a:spcPts val="0"/>
              </a:spcBef>
              <a:spcAft>
                <a:spcPts val="0"/>
              </a:spcAft>
              <a:buNone/>
            </a:pPr>
            <a:endParaRPr sz="2800" b="1">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It doesn’t try to dissect every factor influencing algorithms’ decisions</a:t>
            </a:r>
            <a:endParaRPr/>
          </a:p>
          <a:p>
            <a:pPr marL="0" marR="0" lvl="0" indent="0" algn="r" rtl="0">
              <a:spcBef>
                <a:spcPts val="0"/>
              </a:spcBef>
              <a:spcAft>
                <a:spcPts val="0"/>
              </a:spcAft>
              <a:buNone/>
            </a:pPr>
            <a:endParaRPr sz="2800" b="1">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2800"/>
              <a:buFont typeface="Arial"/>
              <a:buChar char="•"/>
            </a:pPr>
            <a:r>
              <a:rPr lang="en-US" sz="2800" b="1">
                <a:solidFill>
                  <a:schemeClr val="lt1"/>
                </a:solidFill>
                <a:latin typeface="Century Gothic"/>
                <a:ea typeface="Century Gothic"/>
                <a:cs typeface="Century Gothic"/>
                <a:sym typeface="Century Gothic"/>
              </a:rPr>
              <a:t>Instead, it treats every model as a black box  </a:t>
            </a:r>
            <a:endParaRPr/>
          </a:p>
        </p:txBody>
      </p:sp>
      <p:sp>
        <p:nvSpPr>
          <p:cNvPr id="379" name="Google Shape;379;p49"/>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0"/>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LIME Classifier</a:t>
            </a:r>
            <a:endParaRPr/>
          </a:p>
        </p:txBody>
      </p:sp>
      <p:pic>
        <p:nvPicPr>
          <p:cNvPr id="386" name="Google Shape;386;p50"/>
          <p:cNvPicPr preferRelativeResize="0">
            <a:picLocks noGrp="1"/>
          </p:cNvPicPr>
          <p:nvPr>
            <p:ph type="body" idx="1"/>
          </p:nvPr>
        </p:nvPicPr>
        <p:blipFill rotWithShape="1">
          <a:blip r:embed="rId3">
            <a:alphaModFix/>
          </a:blip>
          <a:srcRect/>
          <a:stretch/>
        </p:blipFill>
        <p:spPr>
          <a:xfrm>
            <a:off x="819150" y="2512327"/>
            <a:ext cx="10553700" cy="3057308"/>
          </a:xfrm>
          <a:prstGeom prst="rect">
            <a:avLst/>
          </a:prstGeom>
          <a:noFill/>
          <a:ln>
            <a:noFill/>
          </a:ln>
          <a:effectLst>
            <a:outerShdw blurRad="50800">
              <a:srgbClr val="000000">
                <a:alpha val="40000"/>
              </a:srgbClr>
            </a:outerShdw>
          </a:effectLst>
        </p:spPr>
      </p:pic>
      <p:sp>
        <p:nvSpPr>
          <p:cNvPr id="387" name="Google Shape;387;p50"/>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1"/>
          <p:cNvSpPr txBox="1">
            <a:spLocks noGrp="1"/>
          </p:cNvSpPr>
          <p:nvPr>
            <p:ph type="ctrTitle"/>
          </p:nvPr>
        </p:nvSpPr>
        <p:spPr>
          <a:xfrm>
            <a:off x="810001" y="1449147"/>
            <a:ext cx="10572000" cy="2971051"/>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800"/>
              <a:buFont typeface="Century Gothic"/>
              <a:buNone/>
            </a:pPr>
            <a:r>
              <a:rPr lang="en-US" sz="4800"/>
              <a:t>How Can I Prevent Machine Bias?</a:t>
            </a:r>
            <a:endParaRPr/>
          </a:p>
        </p:txBody>
      </p:sp>
      <p:sp>
        <p:nvSpPr>
          <p:cNvPr id="394" name="Google Shape;394;p51"/>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52"/>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Document Your Priorities Upfront</a:t>
            </a:r>
            <a:endParaRPr/>
          </a:p>
        </p:txBody>
      </p:sp>
      <p:sp>
        <p:nvSpPr>
          <p:cNvPr id="401" name="Google Shape;401;p52"/>
          <p:cNvSpPr txBox="1"/>
          <p:nvPr/>
        </p:nvSpPr>
        <p:spPr>
          <a:xfrm>
            <a:off x="2359750" y="3195475"/>
            <a:ext cx="9226200" cy="1385100"/>
          </a:xfrm>
          <a:prstGeom prst="rect">
            <a:avLst/>
          </a:prstGeom>
          <a:noFill/>
          <a:ln>
            <a:noFill/>
          </a:ln>
        </p:spPr>
        <p:txBody>
          <a:bodyPr spcFirstLastPara="1" wrap="square" lIns="91425" tIns="45700" rIns="91425" bIns="45700" anchor="t" anchorCtr="0">
            <a:noAutofit/>
          </a:bodyPr>
          <a:lstStyle/>
          <a:p>
            <a:pPr marL="285750" marR="0" lvl="0" indent="-336550" algn="l" rtl="0">
              <a:spcBef>
                <a:spcPts val="0"/>
              </a:spcBef>
              <a:spcAft>
                <a:spcPts val="0"/>
              </a:spcAft>
              <a:buClr>
                <a:schemeClr val="lt1"/>
              </a:buClr>
              <a:buSzPts val="3600"/>
              <a:buFont typeface="Arial"/>
              <a:buChar char="•"/>
            </a:pPr>
            <a:r>
              <a:rPr lang="en-US" sz="3600" b="1">
                <a:solidFill>
                  <a:schemeClr val="lt1"/>
                </a:solidFill>
                <a:latin typeface="Century Gothic"/>
                <a:ea typeface="Century Gothic"/>
                <a:cs typeface="Century Gothic"/>
                <a:sym typeface="Century Gothic"/>
              </a:rPr>
              <a:t>Which methods of fairness will you use?</a:t>
            </a:r>
            <a:endParaRPr sz="3600"/>
          </a:p>
          <a:p>
            <a:pPr marL="0" marR="0" lvl="0" indent="0" algn="l" rtl="0">
              <a:spcBef>
                <a:spcPts val="0"/>
              </a:spcBef>
              <a:spcAft>
                <a:spcPts val="0"/>
              </a:spcAft>
              <a:buNone/>
            </a:pPr>
            <a:endParaRPr sz="3600" b="1">
              <a:solidFill>
                <a:schemeClr val="lt1"/>
              </a:solidFill>
              <a:latin typeface="Century Gothic"/>
              <a:ea typeface="Century Gothic"/>
              <a:cs typeface="Century Gothic"/>
              <a:sym typeface="Century Gothic"/>
            </a:endParaRPr>
          </a:p>
          <a:p>
            <a:pPr marL="285750" marR="0" lvl="0" indent="-336550" algn="l" rtl="0">
              <a:spcBef>
                <a:spcPts val="0"/>
              </a:spcBef>
              <a:spcAft>
                <a:spcPts val="0"/>
              </a:spcAft>
              <a:buClr>
                <a:schemeClr val="lt1"/>
              </a:buClr>
              <a:buSzPts val="3600"/>
              <a:buFont typeface="Arial"/>
              <a:buChar char="•"/>
            </a:pPr>
            <a:r>
              <a:rPr lang="en-US" sz="3600" b="1">
                <a:solidFill>
                  <a:schemeClr val="lt1"/>
                </a:solidFill>
                <a:latin typeface="Century Gothic"/>
                <a:ea typeface="Century Gothic"/>
                <a:cs typeface="Century Gothic"/>
                <a:sym typeface="Century Gothic"/>
              </a:rPr>
              <a:t>How will you prioritize them? </a:t>
            </a:r>
            <a:endParaRPr sz="3600"/>
          </a:p>
        </p:txBody>
      </p:sp>
      <p:sp>
        <p:nvSpPr>
          <p:cNvPr id="402" name="Google Shape;402;p52"/>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53"/>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Train Your Data Under Fairness Constraints</a:t>
            </a:r>
            <a:endParaRPr/>
          </a:p>
        </p:txBody>
      </p:sp>
      <p:sp>
        <p:nvSpPr>
          <p:cNvPr id="409" name="Google Shape;409;p53"/>
          <p:cNvSpPr txBox="1"/>
          <p:nvPr/>
        </p:nvSpPr>
        <p:spPr>
          <a:xfrm>
            <a:off x="74403" y="3205213"/>
            <a:ext cx="12008005" cy="1938992"/>
          </a:xfrm>
          <a:prstGeom prst="rect">
            <a:avLst/>
          </a:prstGeom>
          <a:noFill/>
          <a:ln>
            <a:noFill/>
          </a:ln>
        </p:spPr>
        <p:txBody>
          <a:bodyPr spcFirstLastPara="1" wrap="square" lIns="91425" tIns="45700" rIns="91425" bIns="45700" anchor="t" anchorCtr="0">
            <a:noAutofit/>
          </a:bodyPr>
          <a:lstStyle/>
          <a:p>
            <a:pPr marL="285750" marR="0" lvl="0" indent="-28575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Don’t just measure average acceptance &amp; rejection across sensitive groups</a:t>
            </a:r>
            <a:endParaRPr/>
          </a:p>
          <a:p>
            <a:pPr marL="0" marR="0" lvl="0" indent="0" algn="l" rtl="0">
              <a:spcBef>
                <a:spcPts val="0"/>
              </a:spcBef>
              <a:spcAft>
                <a:spcPts val="0"/>
              </a:spcAft>
              <a:buNone/>
            </a:pPr>
            <a:endParaRPr sz="2400" b="1">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Use limits to determine what is or isn’t included in your model</a:t>
            </a:r>
            <a:endParaRPr/>
          </a:p>
          <a:p>
            <a:pPr marL="0" marR="0" lvl="0" indent="0" algn="l" rtl="0">
              <a:spcBef>
                <a:spcPts val="0"/>
              </a:spcBef>
              <a:spcAft>
                <a:spcPts val="0"/>
              </a:spcAft>
              <a:buNone/>
            </a:pPr>
            <a:endParaRPr sz="2400" b="1">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Express discrimination tests as restrictions &amp; limitations on the learning process </a:t>
            </a:r>
            <a:endParaRPr/>
          </a:p>
        </p:txBody>
      </p:sp>
      <p:sp>
        <p:nvSpPr>
          <p:cNvPr id="410" name="Google Shape;410;p53"/>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54"/>
          <p:cNvSpPr txBox="1">
            <a:spLocks noGrp="1"/>
          </p:cNvSpPr>
          <p:nvPr>
            <p:ph type="title"/>
          </p:nvPr>
        </p:nvSpPr>
        <p:spPr>
          <a:xfrm>
            <a:off x="67377" y="447188"/>
            <a:ext cx="1182944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Monitor Your Datasets Throughout the Lifecycle</a:t>
            </a:r>
            <a:endParaRPr/>
          </a:p>
        </p:txBody>
      </p:sp>
      <p:sp>
        <p:nvSpPr>
          <p:cNvPr id="417" name="Google Shape;417;p54"/>
          <p:cNvSpPr txBox="1"/>
          <p:nvPr/>
        </p:nvSpPr>
        <p:spPr>
          <a:xfrm>
            <a:off x="100854" y="3089709"/>
            <a:ext cx="12082154" cy="1938992"/>
          </a:xfrm>
          <a:prstGeom prst="rect">
            <a:avLst/>
          </a:prstGeom>
          <a:noFill/>
          <a:ln>
            <a:noFill/>
          </a:ln>
        </p:spPr>
        <p:txBody>
          <a:bodyPr spcFirstLastPara="1" wrap="square" lIns="91425" tIns="45700" rIns="91425" bIns="45700" anchor="t" anchorCtr="0">
            <a:noAutofit/>
          </a:bodyPr>
          <a:lstStyle/>
          <a:p>
            <a:pPr marL="285750" marR="0" lvl="0" indent="-28575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Developers build training sets based on data they hope models will encounter</a:t>
            </a:r>
            <a:endParaRPr/>
          </a:p>
          <a:p>
            <a:pPr marL="285750" marR="0" lvl="0" indent="-133350" algn="l"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But many don’t monitor the data their creations receive from the real world</a:t>
            </a:r>
            <a:endParaRPr/>
          </a:p>
          <a:p>
            <a:pPr marL="285750" marR="0" lvl="0" indent="-133350" algn="l"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Appoint someone to monitor the source, history, and context of the data </a:t>
            </a:r>
            <a:endParaRPr/>
          </a:p>
        </p:txBody>
      </p:sp>
      <p:sp>
        <p:nvSpPr>
          <p:cNvPr id="418" name="Google Shape;418;p54"/>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9"/>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Still a Long Way to Go</a:t>
            </a:r>
            <a:endParaRPr/>
          </a:p>
        </p:txBody>
      </p:sp>
      <p:pic>
        <p:nvPicPr>
          <p:cNvPr id="141" name="Google Shape;141;p19"/>
          <p:cNvPicPr preferRelativeResize="0">
            <a:picLocks noGrp="1"/>
          </p:cNvPicPr>
          <p:nvPr>
            <p:ph type="body" idx="1"/>
          </p:nvPr>
        </p:nvPicPr>
        <p:blipFill rotWithShape="1">
          <a:blip r:embed="rId3">
            <a:alphaModFix/>
          </a:blip>
          <a:srcRect/>
          <a:stretch/>
        </p:blipFill>
        <p:spPr>
          <a:xfrm>
            <a:off x="5016500" y="2351881"/>
            <a:ext cx="2159000" cy="3378200"/>
          </a:xfrm>
          <a:prstGeom prst="rect">
            <a:avLst/>
          </a:prstGeom>
          <a:noFill/>
          <a:ln>
            <a:noFill/>
          </a:ln>
          <a:effectLst>
            <a:outerShdw blurRad="50800">
              <a:srgbClr val="000000">
                <a:alpha val="40000"/>
              </a:srgbClr>
            </a:outerShdw>
          </a:effectLst>
        </p:spPr>
      </p:pic>
      <p:sp>
        <p:nvSpPr>
          <p:cNvPr id="142" name="Google Shape;142;p19"/>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55"/>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Tag Your Training Data</a:t>
            </a:r>
            <a:endParaRPr/>
          </a:p>
        </p:txBody>
      </p:sp>
      <p:sp>
        <p:nvSpPr>
          <p:cNvPr id="425" name="Google Shape;425;p55"/>
          <p:cNvSpPr txBox="1"/>
          <p:nvPr/>
        </p:nvSpPr>
        <p:spPr>
          <a:xfrm>
            <a:off x="262888" y="2781701"/>
            <a:ext cx="11646137" cy="1938992"/>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Tagging refers to which classes are present in an image and their locations</a:t>
            </a:r>
            <a:endParaRPr/>
          </a:p>
          <a:p>
            <a:pPr marL="342900" marR="0" lvl="0" indent="-190500" algn="l"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Doing this at scale with accuracy is a huge challenge</a:t>
            </a:r>
            <a:endParaRPr/>
          </a:p>
          <a:p>
            <a:pPr marL="342900" marR="0" lvl="0" indent="-190500" algn="l"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a:p>
            <a:pPr marL="342900" marR="0" lvl="0" indent="-34290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Tagged datasets often have their own biases </a:t>
            </a:r>
            <a:endParaRPr/>
          </a:p>
        </p:txBody>
      </p:sp>
      <p:sp>
        <p:nvSpPr>
          <p:cNvPr id="426" name="Google Shape;426;p55"/>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56"/>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Use Diverse Class Examples</a:t>
            </a:r>
            <a:endParaRPr/>
          </a:p>
        </p:txBody>
      </p:sp>
      <p:sp>
        <p:nvSpPr>
          <p:cNvPr id="433" name="Google Shape;433;p56"/>
          <p:cNvSpPr txBox="1"/>
          <p:nvPr/>
        </p:nvSpPr>
        <p:spPr>
          <a:xfrm>
            <a:off x="213735" y="2880851"/>
            <a:ext cx="11753539" cy="1938992"/>
          </a:xfrm>
          <a:prstGeom prst="rect">
            <a:avLst/>
          </a:prstGeom>
          <a:noFill/>
          <a:ln>
            <a:noFill/>
          </a:ln>
        </p:spPr>
        <p:txBody>
          <a:bodyPr spcFirstLastPara="1" wrap="square" lIns="91425" tIns="45700" rIns="91425" bIns="45700" anchor="t" anchorCtr="0">
            <a:noAutofit/>
          </a:bodyPr>
          <a:lstStyle/>
          <a:p>
            <a:pPr marL="285750" marR="0" lvl="0" indent="-28575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Training data needs positive and negative examples of classes</a:t>
            </a:r>
            <a:endParaRPr/>
          </a:p>
          <a:p>
            <a:pPr marL="0" marR="0" lvl="0" indent="0" algn="l" rtl="0">
              <a:spcBef>
                <a:spcPts val="0"/>
              </a:spcBef>
              <a:spcAft>
                <a:spcPts val="0"/>
              </a:spcAft>
              <a:buNone/>
            </a:pPr>
            <a:endParaRPr sz="2400" b="1">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If you want specific classes of objects, you need negative examples as well</a:t>
            </a:r>
            <a:endParaRPr/>
          </a:p>
          <a:p>
            <a:pPr marL="285750" marR="0" lvl="0" indent="-133350" algn="l" rtl="0">
              <a:spcBef>
                <a:spcPts val="0"/>
              </a:spcBef>
              <a:spcAft>
                <a:spcPts val="0"/>
              </a:spcAft>
              <a:buClr>
                <a:schemeClr val="lt1"/>
              </a:buClr>
              <a:buSzPts val="2400"/>
              <a:buFont typeface="Arial"/>
              <a:buNone/>
            </a:pPr>
            <a:endParaRPr sz="2400" b="1">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2400"/>
              <a:buFont typeface="Arial"/>
              <a:buChar char="•"/>
            </a:pPr>
            <a:r>
              <a:rPr lang="en-US" sz="2400" b="1">
                <a:solidFill>
                  <a:schemeClr val="lt1"/>
                </a:solidFill>
                <a:latin typeface="Century Gothic"/>
                <a:ea typeface="Century Gothic"/>
                <a:cs typeface="Century Gothic"/>
                <a:sym typeface="Century Gothic"/>
              </a:rPr>
              <a:t>This mimics the data that the algorithm will encounter in deployment</a:t>
            </a:r>
            <a:endParaRPr/>
          </a:p>
        </p:txBody>
      </p:sp>
      <p:sp>
        <p:nvSpPr>
          <p:cNvPr id="434" name="Google Shape;434;p56"/>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57"/>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Use Diverse Class Examples</a:t>
            </a:r>
            <a:endParaRPr/>
          </a:p>
        </p:txBody>
      </p:sp>
      <p:sp>
        <p:nvSpPr>
          <p:cNvPr id="441" name="Google Shape;441;p57"/>
          <p:cNvSpPr txBox="1"/>
          <p:nvPr/>
        </p:nvSpPr>
        <p:spPr>
          <a:xfrm>
            <a:off x="213725" y="2880850"/>
            <a:ext cx="11056200" cy="1938900"/>
          </a:xfrm>
          <a:prstGeom prst="rect">
            <a:avLst/>
          </a:prstGeom>
          <a:noFill/>
          <a:ln>
            <a:noFill/>
          </a:ln>
        </p:spPr>
        <p:txBody>
          <a:bodyPr spcFirstLastPara="1" wrap="square" lIns="91425" tIns="45700" rIns="91425" bIns="45700" anchor="t" anchorCtr="0">
            <a:noAutofit/>
          </a:bodyPr>
          <a:lstStyle/>
          <a:p>
            <a:pPr marL="285750" marR="0" lvl="0" indent="-361950" algn="l" rtl="0">
              <a:spcBef>
                <a:spcPts val="0"/>
              </a:spcBef>
              <a:spcAft>
                <a:spcPts val="0"/>
              </a:spcAft>
              <a:buClr>
                <a:schemeClr val="lt1"/>
              </a:buClr>
              <a:buSzPts val="3600"/>
              <a:buFont typeface="Arial"/>
              <a:buChar char="•"/>
            </a:pPr>
            <a:r>
              <a:rPr lang="en-US" sz="3600" b="1" u="sng" dirty="0">
                <a:solidFill>
                  <a:schemeClr val="bg1"/>
                </a:solidFill>
                <a:latin typeface="Century Gothic"/>
                <a:ea typeface="Century Gothic"/>
                <a:cs typeface="Century Gothic"/>
                <a:sym typeface="Century Gothic"/>
                <a:hlinkClick r:id="rId3">
                  <a:extLst>
                    <a:ext uri="{A12FA001-AC4F-418D-AE19-62706E023703}">
                      <ahyp:hlinkClr xmlns:ahyp="http://schemas.microsoft.com/office/drawing/2018/hyperlinkcolor" val="tx"/>
                    </a:ext>
                  </a:extLst>
                </a:hlinkClick>
              </a:rPr>
              <a:t>10 open-sourced AI datasets</a:t>
            </a:r>
            <a:r>
              <a:rPr lang="en-US" sz="3600" b="1" dirty="0">
                <a:solidFill>
                  <a:schemeClr val="bg1"/>
                </a:solidFill>
                <a:latin typeface="Century Gothic"/>
                <a:ea typeface="Century Gothic"/>
                <a:cs typeface="Century Gothic"/>
                <a:sym typeface="Century Gothic"/>
              </a:rPr>
              <a:t> </a:t>
            </a:r>
            <a:r>
              <a:rPr lang="en-US" sz="3600" b="1" dirty="0">
                <a:solidFill>
                  <a:schemeClr val="lt1"/>
                </a:solidFill>
                <a:latin typeface="Century Gothic"/>
                <a:ea typeface="Century Gothic"/>
                <a:cs typeface="Century Gothic"/>
                <a:sym typeface="Century Gothic"/>
              </a:rPr>
              <a:t>(Synced)</a:t>
            </a:r>
            <a:endParaRPr sz="3600" dirty="0"/>
          </a:p>
          <a:p>
            <a:pPr marL="285750" marR="0" lvl="0" indent="-133350" algn="l" rtl="0">
              <a:spcBef>
                <a:spcPts val="0"/>
              </a:spcBef>
              <a:spcAft>
                <a:spcPts val="0"/>
              </a:spcAft>
              <a:buClr>
                <a:schemeClr val="lt1"/>
              </a:buClr>
              <a:buSzPts val="2400"/>
              <a:buFont typeface="Arial"/>
              <a:buNone/>
            </a:pPr>
            <a:endParaRPr sz="2400" b="1" dirty="0">
              <a:solidFill>
                <a:schemeClr val="lt1"/>
              </a:solidFill>
              <a:latin typeface="Century Gothic"/>
              <a:ea typeface="Century Gothic"/>
              <a:cs typeface="Century Gothic"/>
              <a:sym typeface="Century Gothic"/>
            </a:endParaRPr>
          </a:p>
          <a:p>
            <a:pPr marL="285750" marR="0" lvl="0" indent="-361950" algn="l" rtl="0">
              <a:spcBef>
                <a:spcPts val="0"/>
              </a:spcBef>
              <a:spcAft>
                <a:spcPts val="0"/>
              </a:spcAft>
              <a:buClr>
                <a:schemeClr val="lt1"/>
              </a:buClr>
              <a:buSzPts val="3600"/>
              <a:buFont typeface="Arial"/>
              <a:buChar char="•"/>
            </a:pPr>
            <a:r>
              <a:rPr lang="en-US" sz="3600" b="1" u="sng" dirty="0">
                <a:solidFill>
                  <a:schemeClr val="bg1"/>
                </a:solidFill>
                <a:latin typeface="Century Gothic"/>
                <a:ea typeface="Century Gothic"/>
                <a:cs typeface="Century Gothic"/>
                <a:sym typeface="Century Gothic"/>
                <a:hlinkClick r:id="rId4">
                  <a:extLst>
                    <a:ext uri="{A12FA001-AC4F-418D-AE19-62706E023703}">
                      <ahyp:hlinkClr xmlns:ahyp="http://schemas.microsoft.com/office/drawing/2018/hyperlinkcolor" val="tx"/>
                    </a:ext>
                  </a:extLst>
                </a:hlinkClick>
              </a:rPr>
              <a:t>Public datasets by industry </a:t>
            </a:r>
            <a:r>
              <a:rPr lang="en-US" sz="3600" b="1" dirty="0">
                <a:solidFill>
                  <a:schemeClr val="lt1"/>
                </a:solidFill>
                <a:latin typeface="Century Gothic"/>
                <a:ea typeface="Century Gothic"/>
                <a:cs typeface="Century Gothic"/>
                <a:sym typeface="Century Gothic"/>
              </a:rPr>
              <a:t>(GitHub)</a:t>
            </a:r>
            <a:endParaRPr sz="3600" dirty="0"/>
          </a:p>
          <a:p>
            <a:pPr marL="285750" marR="0" lvl="0" indent="-133350" algn="l" rtl="0">
              <a:spcBef>
                <a:spcPts val="0"/>
              </a:spcBef>
              <a:spcAft>
                <a:spcPts val="0"/>
              </a:spcAft>
              <a:buClr>
                <a:schemeClr val="lt1"/>
              </a:buClr>
              <a:buSzPts val="2400"/>
              <a:buFont typeface="Arial"/>
              <a:buNone/>
            </a:pPr>
            <a:endParaRPr sz="2400" b="1" dirty="0">
              <a:solidFill>
                <a:schemeClr val="lt1"/>
              </a:solidFill>
              <a:latin typeface="Century Gothic"/>
              <a:ea typeface="Century Gothic"/>
              <a:cs typeface="Century Gothic"/>
              <a:sym typeface="Century Gothic"/>
            </a:endParaRPr>
          </a:p>
          <a:p>
            <a:pPr marL="285750" marR="0" lvl="0" indent="-133350" algn="l" rtl="0">
              <a:spcBef>
                <a:spcPts val="0"/>
              </a:spcBef>
              <a:spcAft>
                <a:spcPts val="0"/>
              </a:spcAft>
              <a:buClr>
                <a:schemeClr val="lt1"/>
              </a:buClr>
              <a:buSzPts val="2400"/>
              <a:buFont typeface="Arial"/>
              <a:buNone/>
            </a:pPr>
            <a:endParaRPr sz="2400" b="1" dirty="0">
              <a:solidFill>
                <a:schemeClr val="lt1"/>
              </a:solidFill>
              <a:latin typeface="Century Gothic"/>
              <a:ea typeface="Century Gothic"/>
              <a:cs typeface="Century Gothic"/>
              <a:sym typeface="Century Gothic"/>
            </a:endParaRPr>
          </a:p>
        </p:txBody>
      </p:sp>
      <p:sp>
        <p:nvSpPr>
          <p:cNvPr id="442" name="Google Shape;442;p57"/>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58"/>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Focus on the Subject, Not the Context</a:t>
            </a:r>
            <a:endParaRPr/>
          </a:p>
        </p:txBody>
      </p:sp>
      <p:sp>
        <p:nvSpPr>
          <p:cNvPr id="449" name="Google Shape;449;p58"/>
          <p:cNvSpPr txBox="1">
            <a:spLocks noGrp="1"/>
          </p:cNvSpPr>
          <p:nvPr>
            <p:ph type="body" idx="1"/>
          </p:nvPr>
        </p:nvSpPr>
        <p:spPr>
          <a:xfrm>
            <a:off x="814728" y="2174875"/>
            <a:ext cx="5189857" cy="576262"/>
          </a:xfrm>
          <a:prstGeom prst="rect">
            <a:avLst/>
          </a:prstGeom>
          <a:noFill/>
          <a:ln>
            <a:noFill/>
          </a:ln>
          <a:effectLst>
            <a:outerShdw blurRad="50800">
              <a:srgbClr val="000000">
                <a:alpha val="40000"/>
              </a:srgbClr>
            </a:outerShdw>
          </a:effectLst>
        </p:spPr>
        <p:txBody>
          <a:bodyPr spcFirstLastPara="1" wrap="square" lIns="91425" tIns="45700" rIns="91425" bIns="45700" anchor="b" anchorCtr="0">
            <a:noAutofit/>
          </a:bodyPr>
          <a:lstStyle/>
          <a:p>
            <a:pPr marL="0" lvl="0" indent="0" algn="ctr" rtl="0">
              <a:spcBef>
                <a:spcPts val="0"/>
              </a:spcBef>
              <a:spcAft>
                <a:spcPts val="0"/>
              </a:spcAft>
              <a:buSzPts val="2400"/>
              <a:buNone/>
            </a:pPr>
            <a:r>
              <a:rPr lang="en-US" sz="2400" b="1"/>
              <a:t>A training set focused on context</a:t>
            </a:r>
            <a:endParaRPr/>
          </a:p>
        </p:txBody>
      </p:sp>
      <p:pic>
        <p:nvPicPr>
          <p:cNvPr id="450" name="Google Shape;450;p58"/>
          <p:cNvPicPr preferRelativeResize="0">
            <a:picLocks noGrp="1"/>
          </p:cNvPicPr>
          <p:nvPr>
            <p:ph type="body" idx="2"/>
          </p:nvPr>
        </p:nvPicPr>
        <p:blipFill rotWithShape="1">
          <a:blip r:embed="rId3">
            <a:alphaModFix/>
          </a:blip>
          <a:srcRect/>
          <a:stretch/>
        </p:blipFill>
        <p:spPr>
          <a:xfrm>
            <a:off x="814388" y="3296087"/>
            <a:ext cx="5189537" cy="2020013"/>
          </a:xfrm>
          <a:prstGeom prst="rect">
            <a:avLst/>
          </a:prstGeom>
          <a:noFill/>
          <a:ln>
            <a:noFill/>
          </a:ln>
          <a:effectLst>
            <a:outerShdw blurRad="50800">
              <a:srgbClr val="000000">
                <a:alpha val="40000"/>
              </a:srgbClr>
            </a:outerShdw>
          </a:effectLst>
        </p:spPr>
      </p:pic>
      <p:sp>
        <p:nvSpPr>
          <p:cNvPr id="451" name="Google Shape;451;p58"/>
          <p:cNvSpPr txBox="1">
            <a:spLocks noGrp="1"/>
          </p:cNvSpPr>
          <p:nvPr>
            <p:ph type="body" idx="3"/>
          </p:nvPr>
        </p:nvSpPr>
        <p:spPr>
          <a:xfrm>
            <a:off x="6187415" y="2174875"/>
            <a:ext cx="5622783" cy="576262"/>
          </a:xfrm>
          <a:prstGeom prst="rect">
            <a:avLst/>
          </a:prstGeom>
          <a:noFill/>
          <a:ln>
            <a:noFill/>
          </a:ln>
          <a:effectLst>
            <a:outerShdw blurRad="50800">
              <a:srgbClr val="000000">
                <a:alpha val="40000"/>
              </a:srgbClr>
            </a:outerShdw>
          </a:effectLst>
        </p:spPr>
        <p:txBody>
          <a:bodyPr spcFirstLastPara="1" wrap="square" lIns="91425" tIns="45700" rIns="91425" bIns="45700" anchor="b" anchorCtr="0">
            <a:noAutofit/>
          </a:bodyPr>
          <a:lstStyle/>
          <a:p>
            <a:pPr marL="0" lvl="0" indent="0" algn="ctr" rtl="0">
              <a:spcBef>
                <a:spcPts val="0"/>
              </a:spcBef>
              <a:spcAft>
                <a:spcPts val="0"/>
              </a:spcAft>
              <a:buSzPts val="2400"/>
              <a:buNone/>
            </a:pPr>
            <a:r>
              <a:rPr lang="en-US" sz="2400" b="1"/>
              <a:t>A training set focused on the subject</a:t>
            </a:r>
            <a:endParaRPr/>
          </a:p>
        </p:txBody>
      </p:sp>
      <p:pic>
        <p:nvPicPr>
          <p:cNvPr id="452" name="Google Shape;452;p58"/>
          <p:cNvPicPr preferRelativeResize="0">
            <a:picLocks noGrp="1"/>
          </p:cNvPicPr>
          <p:nvPr>
            <p:ph type="body" idx="4"/>
          </p:nvPr>
        </p:nvPicPr>
        <p:blipFill rotWithShape="1">
          <a:blip r:embed="rId4">
            <a:alphaModFix/>
          </a:blip>
          <a:srcRect/>
          <a:stretch/>
        </p:blipFill>
        <p:spPr>
          <a:xfrm>
            <a:off x="6598568" y="2876263"/>
            <a:ext cx="4373313" cy="3109912"/>
          </a:xfrm>
          <a:prstGeom prst="rect">
            <a:avLst/>
          </a:prstGeom>
          <a:noFill/>
          <a:ln>
            <a:noFill/>
          </a:ln>
          <a:effectLst>
            <a:outerShdw blurRad="50800">
              <a:srgbClr val="000000">
                <a:alpha val="40000"/>
              </a:srgbClr>
            </a:outerShdw>
          </a:effectLst>
        </p:spPr>
      </p:pic>
      <p:sp>
        <p:nvSpPr>
          <p:cNvPr id="453" name="Google Shape;453;p58"/>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67409-7F79-D24D-8CC0-726BD3201864}"/>
              </a:ext>
            </a:extLst>
          </p:cNvPr>
          <p:cNvSpPr>
            <a:spLocks noGrp="1"/>
          </p:cNvSpPr>
          <p:nvPr>
            <p:ph type="title"/>
          </p:nvPr>
        </p:nvSpPr>
        <p:spPr/>
        <p:txBody>
          <a:bodyPr/>
          <a:lstStyle/>
          <a:p>
            <a:r>
              <a:rPr lang="en-US" dirty="0"/>
              <a:t>Ethical debt *is* technical debt</a:t>
            </a:r>
          </a:p>
        </p:txBody>
      </p:sp>
      <p:pic>
        <p:nvPicPr>
          <p:cNvPr id="4" name="Picture 3" descr="A screen shot of a computer&#13;&#10;&#13;&#10;Description automatically generated">
            <a:extLst>
              <a:ext uri="{FF2B5EF4-FFF2-40B4-BE49-F238E27FC236}">
                <a16:creationId xmlns:a16="http://schemas.microsoft.com/office/drawing/2014/main" id="{EEFF09E3-7DE4-C04F-A25E-D980067CEACC}"/>
              </a:ext>
            </a:extLst>
          </p:cNvPr>
          <p:cNvPicPr>
            <a:picLocks noChangeAspect="1"/>
          </p:cNvPicPr>
          <p:nvPr/>
        </p:nvPicPr>
        <p:blipFill>
          <a:blip r:embed="rId3"/>
          <a:stretch>
            <a:fillRect/>
          </a:stretch>
        </p:blipFill>
        <p:spPr>
          <a:xfrm>
            <a:off x="0" y="2239766"/>
            <a:ext cx="12192000" cy="4618234"/>
          </a:xfrm>
          <a:prstGeom prst="rect">
            <a:avLst/>
          </a:prstGeom>
        </p:spPr>
      </p:pic>
    </p:spTree>
    <p:extLst>
      <p:ext uri="{BB962C8B-B14F-4D97-AF65-F5344CB8AC3E}">
        <p14:creationId xmlns:p14="http://schemas.microsoft.com/office/powerpoint/2010/main" val="893767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60"/>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dirty="0"/>
              <a:t>Recommended Reading</a:t>
            </a:r>
            <a:endParaRPr dirty="0"/>
          </a:p>
        </p:txBody>
      </p:sp>
      <p:sp>
        <p:nvSpPr>
          <p:cNvPr id="467" name="Google Shape;467;p60"/>
          <p:cNvSpPr txBox="1"/>
          <p:nvPr/>
        </p:nvSpPr>
        <p:spPr>
          <a:xfrm>
            <a:off x="86627" y="2191318"/>
            <a:ext cx="11989109" cy="5139869"/>
          </a:xfrm>
          <a:prstGeom prst="rect">
            <a:avLst/>
          </a:prstGeom>
          <a:noFill/>
          <a:ln>
            <a:noFill/>
          </a:ln>
        </p:spPr>
        <p:txBody>
          <a:bodyPr spcFirstLastPara="1" wrap="square" lIns="91425" tIns="45700" rIns="91425" bIns="45700" anchor="t" anchorCtr="0">
            <a:noAutofit/>
          </a:bodyPr>
          <a:lstStyle/>
          <a:p>
            <a:pPr marL="285750" marR="0" lvl="0" indent="-285750" algn="l" rtl="0">
              <a:spcBef>
                <a:spcPts val="0"/>
              </a:spcBef>
              <a:spcAft>
                <a:spcPts val="0"/>
              </a:spcAft>
              <a:buClr>
                <a:schemeClr val="lt1"/>
              </a:buClr>
              <a:buSzPts val="1800"/>
              <a:buFont typeface="Arial"/>
              <a:buChar char="•"/>
            </a:pPr>
            <a:r>
              <a:rPr lang="en-US" sz="1800" b="1" u="sng" dirty="0">
                <a:solidFill>
                  <a:schemeClr val="bg1"/>
                </a:solidFill>
                <a:latin typeface="Century Gothic"/>
                <a:ea typeface="Century Gothic"/>
                <a:cs typeface="Century Gothic"/>
                <a:sym typeface="Century Gothic"/>
                <a:hlinkClick r:id="rId3">
                  <a:extLst>
                    <a:ext uri="{A12FA001-AC4F-418D-AE19-62706E023703}">
                      <ahyp:hlinkClr xmlns:ahyp="http://schemas.microsoft.com/office/drawing/2018/hyperlinkcolor" val="tx"/>
                    </a:ext>
                  </a:extLst>
                </a:hlinkClick>
              </a:rPr>
              <a:t>A Privacy Dustup at Microsoft Exposes Major Problems for AI</a:t>
            </a:r>
            <a:endParaRPr sz="1600" b="1" dirty="0">
              <a:solidFill>
                <a:schemeClr val="bg1"/>
              </a:solidFill>
              <a:latin typeface="Century Gothic"/>
              <a:ea typeface="Century Gothic"/>
              <a:cs typeface="Century Gothic"/>
              <a:sym typeface="Century Gothic"/>
            </a:endParaRPr>
          </a:p>
          <a:p>
            <a:pPr marL="285750" marR="0" lvl="0" indent="-285750" algn="r" rtl="0">
              <a:spcBef>
                <a:spcPts val="0"/>
              </a:spcBef>
              <a:spcAft>
                <a:spcPts val="0"/>
              </a:spcAft>
              <a:buClr>
                <a:schemeClr val="lt1"/>
              </a:buClr>
              <a:buSzPts val="1600"/>
              <a:buFont typeface="Arial"/>
              <a:buChar char="•"/>
            </a:pPr>
            <a:r>
              <a:rPr lang="en-US" sz="1600" b="1" dirty="0">
                <a:solidFill>
                  <a:schemeClr val="lt1"/>
                </a:solidFill>
                <a:latin typeface="Century Gothic"/>
                <a:ea typeface="Century Gothic"/>
                <a:cs typeface="Century Gothic"/>
                <a:sym typeface="Century Gothic"/>
              </a:rPr>
              <a:t>Medium</a:t>
            </a:r>
            <a:endParaRPr sz="1800" b="1" u="sng" dirty="0">
              <a:solidFill>
                <a:schemeClr val="hlink"/>
              </a:solidFill>
              <a:latin typeface="Century Gothic"/>
              <a:ea typeface="Century Gothic"/>
              <a:cs typeface="Century Gothic"/>
              <a:sym typeface="Century Gothic"/>
              <a:hlinkClick r:id="rId4"/>
            </a:endParaRPr>
          </a:p>
          <a:p>
            <a:pPr marL="285750" marR="0" lvl="0" indent="-171450" algn="l" rtl="0">
              <a:spcBef>
                <a:spcPts val="0"/>
              </a:spcBef>
              <a:spcAft>
                <a:spcPts val="0"/>
              </a:spcAft>
              <a:buClr>
                <a:schemeClr val="lt1"/>
              </a:buClr>
              <a:buSzPts val="1800"/>
              <a:buFont typeface="Arial"/>
              <a:buNone/>
            </a:pPr>
            <a:endParaRPr sz="1800" b="1" u="sng" dirty="0">
              <a:solidFill>
                <a:schemeClr val="bg1"/>
              </a:solidFill>
              <a:latin typeface="Century Gothic"/>
              <a:ea typeface="Century Gothic"/>
              <a:cs typeface="Century Gothic"/>
              <a:sym typeface="Century Gothic"/>
              <a:hlinkClick r:id="rId4">
                <a:extLst>
                  <a:ext uri="{A12FA001-AC4F-418D-AE19-62706E023703}">
                    <ahyp:hlinkClr xmlns:ahyp="http://schemas.microsoft.com/office/drawing/2018/hyperlinkcolor" val="tx"/>
                  </a:ext>
                </a:extLst>
              </a:hlinkClick>
            </a:endParaRPr>
          </a:p>
          <a:p>
            <a:pPr marL="285750" marR="0" lvl="0" indent="-285750" algn="l" rtl="0">
              <a:spcBef>
                <a:spcPts val="0"/>
              </a:spcBef>
              <a:spcAft>
                <a:spcPts val="0"/>
              </a:spcAft>
              <a:buClr>
                <a:schemeClr val="lt1"/>
              </a:buClr>
              <a:buSzPts val="1800"/>
              <a:buFont typeface="Arial"/>
              <a:buChar char="•"/>
            </a:pPr>
            <a:r>
              <a:rPr lang="en-US" sz="1800" b="1" u="sng" dirty="0">
                <a:solidFill>
                  <a:schemeClr val="bg1"/>
                </a:solidFill>
                <a:latin typeface="Century Gothic"/>
                <a:ea typeface="Century Gothic"/>
                <a:cs typeface="Century Gothic"/>
                <a:sym typeface="Century Gothic"/>
                <a:hlinkClick r:id="rId4">
                  <a:extLst>
                    <a:ext uri="{A12FA001-AC4F-418D-AE19-62706E023703}">
                      <ahyp:hlinkClr xmlns:ahyp="http://schemas.microsoft.com/office/drawing/2018/hyperlinkcolor" val="tx"/>
                    </a:ext>
                  </a:extLst>
                </a:hlinkClick>
              </a:rPr>
              <a:t>Control Bias and Eliminate Blind Spots in Machine Learning and Artificial Intelligence</a:t>
            </a:r>
            <a:endParaRPr sz="1800" b="1" dirty="0">
              <a:solidFill>
                <a:schemeClr val="bg1"/>
              </a:solidFill>
              <a:latin typeface="Century Gothic"/>
              <a:ea typeface="Century Gothic"/>
              <a:cs typeface="Century Gothic"/>
              <a:sym typeface="Century Gothic"/>
            </a:endParaRPr>
          </a:p>
          <a:p>
            <a:pPr marL="285750" marR="0" lvl="0" indent="-285750" algn="r" rtl="0">
              <a:spcBef>
                <a:spcPts val="0"/>
              </a:spcBef>
              <a:spcAft>
                <a:spcPts val="0"/>
              </a:spcAft>
              <a:buClr>
                <a:schemeClr val="lt1"/>
              </a:buClr>
              <a:buSzPts val="1600"/>
              <a:buFont typeface="Arial"/>
              <a:buChar char="•"/>
            </a:pPr>
            <a:r>
              <a:rPr lang="en-US" sz="1600" b="1" dirty="0">
                <a:solidFill>
                  <a:schemeClr val="lt1"/>
                </a:solidFill>
                <a:latin typeface="Century Gothic"/>
                <a:ea typeface="Century Gothic"/>
                <a:cs typeface="Century Gothic"/>
                <a:sym typeface="Century Gothic"/>
              </a:rPr>
              <a:t>Gartner</a:t>
            </a:r>
            <a:endParaRPr dirty="0"/>
          </a:p>
          <a:p>
            <a:pPr marL="285750" marR="0" lvl="0" indent="-184150" algn="r" rtl="0">
              <a:spcBef>
                <a:spcPts val="0"/>
              </a:spcBef>
              <a:spcAft>
                <a:spcPts val="0"/>
              </a:spcAft>
              <a:buClr>
                <a:schemeClr val="lt1"/>
              </a:buClr>
              <a:buSzPts val="1600"/>
              <a:buFont typeface="Arial"/>
              <a:buNone/>
            </a:pPr>
            <a:endParaRPr sz="1600" b="1" dirty="0">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1800"/>
              <a:buFont typeface="Arial"/>
              <a:buChar char="•"/>
            </a:pPr>
            <a:r>
              <a:rPr lang="en-US" sz="1800" b="1" u="sng" dirty="0">
                <a:solidFill>
                  <a:schemeClr val="bg1"/>
                </a:solidFill>
                <a:latin typeface="Century Gothic"/>
                <a:ea typeface="Century Gothic"/>
                <a:cs typeface="Century Gothic"/>
                <a:sym typeface="Century Gothic"/>
                <a:hlinkClick r:id="rId5">
                  <a:extLst>
                    <a:ext uri="{A12FA001-AC4F-418D-AE19-62706E023703}">
                      <ahyp:hlinkClr xmlns:ahyp="http://schemas.microsoft.com/office/drawing/2018/hyperlinkcolor" val="tx"/>
                    </a:ext>
                  </a:extLst>
                </a:hlinkClick>
              </a:rPr>
              <a:t>Brain Builder (free trial using your own data)</a:t>
            </a:r>
            <a:endParaRPr sz="1800" b="1" dirty="0">
              <a:solidFill>
                <a:schemeClr val="bg1"/>
              </a:solidFill>
              <a:latin typeface="Century Gothic"/>
              <a:ea typeface="Century Gothic"/>
              <a:cs typeface="Century Gothic"/>
              <a:sym typeface="Century Gothic"/>
            </a:endParaRPr>
          </a:p>
          <a:p>
            <a:pPr marL="285750" marR="0" lvl="0" indent="-285750" algn="r" rtl="0">
              <a:spcBef>
                <a:spcPts val="0"/>
              </a:spcBef>
              <a:spcAft>
                <a:spcPts val="0"/>
              </a:spcAft>
              <a:buClr>
                <a:schemeClr val="lt1"/>
              </a:buClr>
              <a:buSzPts val="1600"/>
              <a:buFont typeface="Arial"/>
              <a:buChar char="•"/>
            </a:pPr>
            <a:r>
              <a:rPr lang="en-US" sz="1600" b="1" dirty="0" err="1">
                <a:solidFill>
                  <a:schemeClr val="lt1"/>
                </a:solidFill>
                <a:latin typeface="Century Gothic"/>
                <a:ea typeface="Century Gothic"/>
                <a:cs typeface="Century Gothic"/>
                <a:sym typeface="Century Gothic"/>
              </a:rPr>
              <a:t>Neurala</a:t>
            </a:r>
            <a:endParaRPr sz="1800" b="1" u="sng" dirty="0">
              <a:solidFill>
                <a:schemeClr val="hlink"/>
              </a:solidFill>
              <a:latin typeface="Century Gothic"/>
              <a:ea typeface="Century Gothic"/>
              <a:cs typeface="Century Gothic"/>
              <a:sym typeface="Century Gothic"/>
              <a:hlinkClick r:id="rId6"/>
            </a:endParaRPr>
          </a:p>
          <a:p>
            <a:pPr marL="0" marR="0" lvl="0" indent="0" algn="r" rtl="0">
              <a:spcBef>
                <a:spcPts val="0"/>
              </a:spcBef>
              <a:spcAft>
                <a:spcPts val="0"/>
              </a:spcAft>
              <a:buNone/>
            </a:pPr>
            <a:endParaRPr sz="1800" b="1" dirty="0">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1800"/>
              <a:buFont typeface="Arial"/>
              <a:buChar char="•"/>
            </a:pPr>
            <a:r>
              <a:rPr lang="en-US" sz="1800" b="1" u="sng" dirty="0">
                <a:solidFill>
                  <a:schemeClr val="bg1"/>
                </a:solidFill>
                <a:latin typeface="Century Gothic"/>
                <a:ea typeface="Century Gothic"/>
                <a:cs typeface="Century Gothic"/>
                <a:sym typeface="Century Gothic"/>
                <a:hlinkClick r:id="rId7">
                  <a:extLst>
                    <a:ext uri="{A12FA001-AC4F-418D-AE19-62706E023703}">
                      <ahyp:hlinkClr xmlns:ahyp="http://schemas.microsoft.com/office/drawing/2018/hyperlinkcolor" val="tx"/>
                    </a:ext>
                  </a:extLst>
                </a:hlinkClick>
              </a:rPr>
              <a:t>How We Analyzed the COMPAS Recidivism Algorithm </a:t>
            </a:r>
            <a:endParaRPr sz="1800" b="1" dirty="0">
              <a:solidFill>
                <a:schemeClr val="bg1"/>
              </a:solidFill>
              <a:latin typeface="Century Gothic"/>
              <a:ea typeface="Century Gothic"/>
              <a:cs typeface="Century Gothic"/>
              <a:sym typeface="Century Gothic"/>
            </a:endParaRPr>
          </a:p>
          <a:p>
            <a:pPr marL="285750" marR="0" lvl="0" indent="-285750" algn="r" rtl="0">
              <a:spcBef>
                <a:spcPts val="0"/>
              </a:spcBef>
              <a:spcAft>
                <a:spcPts val="0"/>
              </a:spcAft>
              <a:buClr>
                <a:schemeClr val="lt1"/>
              </a:buClr>
              <a:buSzPts val="1600"/>
              <a:buFont typeface="Arial"/>
              <a:buChar char="•"/>
            </a:pPr>
            <a:r>
              <a:rPr lang="en-US" sz="1600" b="1" dirty="0">
                <a:solidFill>
                  <a:schemeClr val="lt1"/>
                </a:solidFill>
                <a:latin typeface="Century Gothic"/>
                <a:ea typeface="Century Gothic"/>
                <a:cs typeface="Century Gothic"/>
                <a:sym typeface="Century Gothic"/>
              </a:rPr>
              <a:t>ProPublica</a:t>
            </a:r>
            <a:endParaRPr dirty="0"/>
          </a:p>
          <a:p>
            <a:pPr marL="285750" marR="0" lvl="0" indent="-184150" algn="r" rtl="0">
              <a:spcBef>
                <a:spcPts val="0"/>
              </a:spcBef>
              <a:spcAft>
                <a:spcPts val="0"/>
              </a:spcAft>
              <a:buClr>
                <a:schemeClr val="lt1"/>
              </a:buClr>
              <a:buSzPts val="1600"/>
              <a:buFont typeface="Arial"/>
              <a:buNone/>
            </a:pPr>
            <a:endParaRPr sz="1600" b="1" dirty="0">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1800"/>
              <a:buFont typeface="Arial"/>
              <a:buChar char="•"/>
            </a:pPr>
            <a:r>
              <a:rPr lang="en-US" sz="1800" b="1" u="sng" dirty="0">
                <a:solidFill>
                  <a:schemeClr val="bg1"/>
                </a:solidFill>
                <a:latin typeface="Century Gothic"/>
                <a:ea typeface="Century Gothic"/>
                <a:cs typeface="Century Gothic"/>
                <a:sym typeface="Century Gothic"/>
                <a:hlinkClick r:id="rId8">
                  <a:extLst>
                    <a:ext uri="{A12FA001-AC4F-418D-AE19-62706E023703}">
                      <ahyp:hlinkClr xmlns:ahyp="http://schemas.microsoft.com/office/drawing/2018/hyperlinkcolor" val="tx"/>
                    </a:ext>
                  </a:extLst>
                </a:hlinkClick>
              </a:rPr>
              <a:t>LIME - Local Interpretable Model-Agnostic Explanations</a:t>
            </a:r>
            <a:endParaRPr sz="1800" b="1" dirty="0">
              <a:solidFill>
                <a:schemeClr val="bg1"/>
              </a:solidFill>
              <a:latin typeface="Century Gothic"/>
              <a:ea typeface="Century Gothic"/>
              <a:cs typeface="Century Gothic"/>
              <a:sym typeface="Century Gothic"/>
            </a:endParaRPr>
          </a:p>
          <a:p>
            <a:pPr marL="285750" marR="0" lvl="0" indent="-285750" algn="r" rtl="0">
              <a:spcBef>
                <a:spcPts val="0"/>
              </a:spcBef>
              <a:spcAft>
                <a:spcPts val="0"/>
              </a:spcAft>
              <a:buClr>
                <a:schemeClr val="lt1"/>
              </a:buClr>
              <a:buSzPts val="1600"/>
              <a:buFont typeface="Arial"/>
              <a:buChar char="•"/>
            </a:pPr>
            <a:r>
              <a:rPr lang="en-US" sz="1600" b="1" dirty="0">
                <a:solidFill>
                  <a:schemeClr val="lt1"/>
                </a:solidFill>
                <a:latin typeface="Century Gothic"/>
                <a:ea typeface="Century Gothic"/>
                <a:cs typeface="Century Gothic"/>
                <a:sym typeface="Century Gothic"/>
              </a:rPr>
              <a:t>University of Washington</a:t>
            </a:r>
            <a:endParaRPr dirty="0"/>
          </a:p>
          <a:p>
            <a:pPr marL="0" marR="0" lvl="0" indent="0" algn="r" rtl="0">
              <a:spcBef>
                <a:spcPts val="0"/>
              </a:spcBef>
              <a:spcAft>
                <a:spcPts val="0"/>
              </a:spcAft>
              <a:buNone/>
            </a:pPr>
            <a:endParaRPr sz="1800" b="1" dirty="0">
              <a:solidFill>
                <a:schemeClr val="lt1"/>
              </a:solidFill>
              <a:latin typeface="Century Gothic"/>
              <a:ea typeface="Century Gothic"/>
              <a:cs typeface="Century Gothic"/>
              <a:sym typeface="Century Gothic"/>
            </a:endParaRPr>
          </a:p>
          <a:p>
            <a:pPr marL="285750" marR="0" lvl="0" indent="-285750" algn="l" rtl="0">
              <a:spcBef>
                <a:spcPts val="0"/>
              </a:spcBef>
              <a:spcAft>
                <a:spcPts val="0"/>
              </a:spcAft>
              <a:buClr>
                <a:schemeClr val="lt1"/>
              </a:buClr>
              <a:buSzPts val="1800"/>
              <a:buFont typeface="Arial"/>
              <a:buChar char="•"/>
            </a:pPr>
            <a:r>
              <a:rPr lang="en-US" sz="1800" b="1" u="sng" dirty="0">
                <a:solidFill>
                  <a:schemeClr val="bg1"/>
                </a:solidFill>
                <a:latin typeface="Century Gothic"/>
                <a:ea typeface="Century Gothic"/>
                <a:cs typeface="Century Gothic"/>
                <a:sym typeface="Century Gothic"/>
                <a:hlinkClick r:id="rId9">
                  <a:extLst>
                    <a:ext uri="{A12FA001-AC4F-418D-AE19-62706E023703}">
                      <ahyp:hlinkClr xmlns:ahyp="http://schemas.microsoft.com/office/drawing/2018/hyperlinkcolor" val="tx"/>
                    </a:ext>
                  </a:extLst>
                </a:hlinkClick>
              </a:rPr>
              <a:t>Overcoming Algorithm Aversion</a:t>
            </a:r>
            <a:endParaRPr sz="1800" b="1" u="sng" dirty="0">
              <a:solidFill>
                <a:schemeClr val="bg1"/>
              </a:solidFill>
              <a:latin typeface="Century Gothic"/>
              <a:ea typeface="Century Gothic"/>
              <a:cs typeface="Century Gothic"/>
              <a:sym typeface="Century Gothic"/>
            </a:endParaRPr>
          </a:p>
          <a:p>
            <a:pPr marL="285750" marR="0" lvl="0" indent="-285750" algn="r" rtl="0">
              <a:spcBef>
                <a:spcPts val="0"/>
              </a:spcBef>
              <a:spcAft>
                <a:spcPts val="0"/>
              </a:spcAft>
              <a:buClr>
                <a:schemeClr val="lt1"/>
              </a:buClr>
              <a:buSzPts val="1600"/>
              <a:buFont typeface="Arial"/>
              <a:buChar char="•"/>
            </a:pPr>
            <a:r>
              <a:rPr lang="en-US" sz="1600" b="1" dirty="0">
                <a:solidFill>
                  <a:schemeClr val="lt1"/>
                </a:solidFill>
                <a:latin typeface="Century Gothic"/>
                <a:ea typeface="Century Gothic"/>
                <a:cs typeface="Century Gothic"/>
                <a:sym typeface="Century Gothic"/>
              </a:rPr>
              <a:t>The University of Chicago and The University of Pennsylvania</a:t>
            </a:r>
            <a:endParaRPr dirty="0"/>
          </a:p>
          <a:p>
            <a:pPr marL="0" marR="0" lvl="0" indent="0" algn="l" rtl="0">
              <a:spcBef>
                <a:spcPts val="0"/>
              </a:spcBef>
              <a:spcAft>
                <a:spcPts val="0"/>
              </a:spcAft>
              <a:buNone/>
            </a:pPr>
            <a:endParaRPr sz="1800" b="1" dirty="0">
              <a:solidFill>
                <a:schemeClr val="lt1"/>
              </a:solidFill>
              <a:latin typeface="Century Gothic"/>
              <a:ea typeface="Century Gothic"/>
              <a:cs typeface="Century Gothic"/>
              <a:sym typeface="Century Gothic"/>
            </a:endParaRPr>
          </a:p>
          <a:p>
            <a:pPr marL="285750" marR="0" lvl="0" indent="-158750" algn="r" rtl="0">
              <a:spcBef>
                <a:spcPts val="0"/>
              </a:spcBef>
              <a:spcAft>
                <a:spcPts val="0"/>
              </a:spcAft>
              <a:buClr>
                <a:schemeClr val="lt1"/>
              </a:buClr>
              <a:buSzPts val="2000"/>
              <a:buFont typeface="Arial"/>
              <a:buNone/>
            </a:pPr>
            <a:endParaRPr sz="2000" b="1" dirty="0">
              <a:solidFill>
                <a:schemeClr val="lt1"/>
              </a:solidFill>
              <a:latin typeface="Century Gothic"/>
              <a:ea typeface="Century Gothic"/>
              <a:cs typeface="Century Gothic"/>
              <a:sym typeface="Century Gothic"/>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61"/>
          <p:cNvSpPr txBox="1">
            <a:spLocks noGrp="1"/>
          </p:cNvSpPr>
          <p:nvPr>
            <p:ph type="title"/>
          </p:nvPr>
        </p:nvSpPr>
        <p:spPr>
          <a:xfrm>
            <a:off x="810000" y="5309651"/>
            <a:ext cx="10561418" cy="566738"/>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800"/>
              <a:buFont typeface="Century Gothic"/>
              <a:buNone/>
            </a:pPr>
            <a:r>
              <a:rPr lang="en-US" sz="4800" b="1"/>
              <a:t>Thank you!</a:t>
            </a:r>
            <a:endParaRPr/>
          </a:p>
        </p:txBody>
      </p:sp>
      <p:pic>
        <p:nvPicPr>
          <p:cNvPr id="473" name="Google Shape;473;p61"/>
          <p:cNvPicPr preferRelativeResize="0">
            <a:picLocks noGrp="1"/>
          </p:cNvPicPr>
          <p:nvPr>
            <p:ph type="pic" idx="2"/>
          </p:nvPr>
        </p:nvPicPr>
        <p:blipFill rotWithShape="1">
          <a:blip r:embed="rId3">
            <a:alphaModFix/>
          </a:blip>
          <a:srcRect t="24727" b="24727"/>
          <a:stretch/>
        </p:blipFill>
        <p:spPr>
          <a:xfrm>
            <a:off x="0" y="0"/>
            <a:ext cx="12192000" cy="4800600"/>
          </a:xfrm>
          <a:prstGeom prst="rect">
            <a:avLst/>
          </a:prstGeom>
          <a:noFill/>
          <a:ln w="9525" cap="rnd" cmpd="sng">
            <a:solidFill>
              <a:schemeClr val="lt2"/>
            </a:solidFill>
            <a:prstDash val="solid"/>
            <a:round/>
            <a:headEnd type="none" w="sm" len="sm"/>
            <a:tailEnd type="none" w="sm" len="sm"/>
          </a:ln>
          <a:effectLst>
            <a:outerShdw blurRad="50800">
              <a:srgbClr val="000000">
                <a:alpha val="40000"/>
              </a:srgbClr>
            </a:outerShdw>
          </a:effectLst>
        </p:spPr>
      </p:pic>
      <p:sp>
        <p:nvSpPr>
          <p:cNvPr id="474" name="Google Shape;474;p61"/>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0"/>
          <p:cNvSpPr txBox="1"/>
          <p:nvPr/>
        </p:nvSpPr>
        <p:spPr>
          <a:xfrm>
            <a:off x="75698" y="3027405"/>
            <a:ext cx="12191158" cy="70788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a:solidFill>
                  <a:schemeClr val="lt1"/>
                </a:solidFill>
                <a:latin typeface="Century Gothic"/>
                <a:ea typeface="Century Gothic"/>
                <a:cs typeface="Century Gothic"/>
                <a:sym typeface="Century Gothic"/>
              </a:rPr>
              <a:t>But machine learning gaffes aren’t always funny</a:t>
            </a:r>
            <a:endParaRPr/>
          </a:p>
        </p:txBody>
      </p:sp>
      <p:sp>
        <p:nvSpPr>
          <p:cNvPr id="149" name="Google Shape;149;p20"/>
          <p:cNvSpPr txBox="1"/>
          <p:nvPr/>
        </p:nvSpPr>
        <p:spPr>
          <a:xfrm>
            <a:off x="9652000" y="631952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1"/>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Machine Bias Can Hurt Users</a:t>
            </a:r>
            <a:endParaRPr/>
          </a:p>
        </p:txBody>
      </p:sp>
      <p:sp>
        <p:nvSpPr>
          <p:cNvPr id="156" name="Google Shape;156;p21"/>
          <p:cNvSpPr txBox="1"/>
          <p:nvPr/>
        </p:nvSpPr>
        <p:spPr>
          <a:xfrm>
            <a:off x="103689" y="2799761"/>
            <a:ext cx="12088311" cy="338554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600" b="1" u="sng">
                <a:solidFill>
                  <a:schemeClr val="lt1"/>
                </a:solidFill>
                <a:latin typeface="Century Gothic"/>
                <a:ea typeface="Century Gothic"/>
                <a:cs typeface="Century Gothic"/>
                <a:sym typeface="Century Gothic"/>
              </a:rPr>
              <a:t>COMPAS</a:t>
            </a:r>
            <a:endParaRPr/>
          </a:p>
          <a:p>
            <a:pPr marL="0" marR="0" lvl="0" indent="0" algn="l"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l" rtl="0">
              <a:spcBef>
                <a:spcPts val="0"/>
              </a:spcBef>
              <a:spcAft>
                <a:spcPts val="0"/>
              </a:spcAft>
              <a:buNone/>
            </a:pPr>
            <a:endParaRPr sz="2400" b="1">
              <a:solidFill>
                <a:schemeClr val="lt1"/>
              </a:solidFill>
              <a:latin typeface="Century Gothic"/>
              <a:ea typeface="Century Gothic"/>
              <a:cs typeface="Century Gothic"/>
              <a:sym typeface="Century Gothic"/>
            </a:endParaRPr>
          </a:p>
          <a:p>
            <a:pPr marL="0" marR="0" lvl="0" indent="0" algn="l" rtl="0">
              <a:spcBef>
                <a:spcPts val="0"/>
              </a:spcBef>
              <a:spcAft>
                <a:spcPts val="0"/>
              </a:spcAft>
              <a:buNone/>
            </a:pPr>
            <a:r>
              <a:rPr lang="en-US" sz="2800" b="1">
                <a:solidFill>
                  <a:schemeClr val="lt1"/>
                </a:solidFill>
                <a:latin typeface="Century Gothic"/>
                <a:ea typeface="Century Gothic"/>
                <a:cs typeface="Century Gothic"/>
                <a:sym typeface="Century Gothic"/>
              </a:rPr>
              <a:t>ML algorithm that predicts defendants’ likelihoods of recidivism</a:t>
            </a:r>
            <a:endParaRPr/>
          </a:p>
          <a:p>
            <a:pPr marL="0" marR="0" lvl="0" indent="0" algn="l" rtl="0">
              <a:spcBef>
                <a:spcPts val="0"/>
              </a:spcBef>
              <a:spcAft>
                <a:spcPts val="0"/>
              </a:spcAft>
              <a:buNone/>
            </a:pPr>
            <a:endParaRPr sz="2800" b="1">
              <a:solidFill>
                <a:schemeClr val="lt1"/>
              </a:solidFill>
              <a:latin typeface="Century Gothic"/>
              <a:ea typeface="Century Gothic"/>
              <a:cs typeface="Century Gothic"/>
              <a:sym typeface="Century Gothic"/>
            </a:endParaRPr>
          </a:p>
          <a:p>
            <a:pPr marL="0" marR="0" lvl="0" indent="0" algn="l" rtl="0">
              <a:spcBef>
                <a:spcPts val="0"/>
              </a:spcBef>
              <a:spcAft>
                <a:spcPts val="0"/>
              </a:spcAft>
              <a:buNone/>
            </a:pPr>
            <a:endParaRPr sz="2800" b="1">
              <a:solidFill>
                <a:schemeClr val="lt1"/>
              </a:solidFill>
              <a:latin typeface="Century Gothic"/>
              <a:ea typeface="Century Gothic"/>
              <a:cs typeface="Century Gothic"/>
              <a:sym typeface="Century Gothic"/>
            </a:endParaRPr>
          </a:p>
          <a:p>
            <a:pPr marL="0" marR="0" lvl="0" indent="0" algn="l" rtl="0">
              <a:spcBef>
                <a:spcPts val="0"/>
              </a:spcBef>
              <a:spcAft>
                <a:spcPts val="0"/>
              </a:spcAft>
              <a:buNone/>
            </a:pPr>
            <a:r>
              <a:rPr lang="en-US" sz="2800" b="1">
                <a:solidFill>
                  <a:schemeClr val="lt1"/>
                </a:solidFill>
                <a:latin typeface="Century Gothic"/>
                <a:ea typeface="Century Gothic"/>
                <a:cs typeface="Century Gothic"/>
                <a:sym typeface="Century Gothic"/>
              </a:rPr>
              <a:t>ProPublica found that it has made biased predictions based on race</a:t>
            </a:r>
            <a:endParaRPr/>
          </a:p>
          <a:p>
            <a:pPr marL="457200" marR="0" lvl="1" indent="0" algn="l" rtl="0">
              <a:spcBef>
                <a:spcPts val="0"/>
              </a:spcBef>
              <a:spcAft>
                <a:spcPts val="0"/>
              </a:spcAft>
              <a:buNone/>
            </a:pPr>
            <a:endParaRPr sz="1800" b="1" i="0" u="none" strike="noStrike" cap="none">
              <a:solidFill>
                <a:schemeClr val="lt1"/>
              </a:solidFill>
              <a:latin typeface="Century Gothic"/>
              <a:ea typeface="Century Gothic"/>
              <a:cs typeface="Century Gothic"/>
              <a:sym typeface="Century Gothic"/>
            </a:endParaRPr>
          </a:p>
        </p:txBody>
      </p:sp>
      <p:sp>
        <p:nvSpPr>
          <p:cNvPr id="157" name="Google Shape;157;p21"/>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2"/>
          <p:cNvSpPr txBox="1">
            <a:spLocks noGrp="1"/>
          </p:cNvSpPr>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4000"/>
              <a:buFont typeface="Century Gothic"/>
              <a:buNone/>
            </a:pPr>
            <a:r>
              <a:rPr lang="en-US"/>
              <a:t>Machine Bias Can Hurt Users</a:t>
            </a:r>
            <a:endParaRPr/>
          </a:p>
        </p:txBody>
      </p:sp>
      <p:sp>
        <p:nvSpPr>
          <p:cNvPr id="164" name="Google Shape;164;p22"/>
          <p:cNvSpPr txBox="1"/>
          <p:nvPr/>
        </p:nvSpPr>
        <p:spPr>
          <a:xfrm>
            <a:off x="103689" y="2799761"/>
            <a:ext cx="12088311" cy="31700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600" b="1" u="sng">
                <a:solidFill>
                  <a:schemeClr val="lt1"/>
                </a:solidFill>
                <a:latin typeface="Century Gothic"/>
                <a:ea typeface="Century Gothic"/>
                <a:cs typeface="Century Gothic"/>
                <a:sym typeface="Century Gothic"/>
              </a:rPr>
              <a:t>COMPAS</a:t>
            </a:r>
            <a:endParaRPr/>
          </a:p>
          <a:p>
            <a:pPr marL="914400" marR="0" lvl="2" indent="0" algn="l" rtl="0">
              <a:spcBef>
                <a:spcPts val="0"/>
              </a:spcBef>
              <a:spcAft>
                <a:spcPts val="0"/>
              </a:spcAft>
              <a:buNone/>
            </a:pPr>
            <a:endParaRPr sz="2400" b="1" i="0" u="none" strike="noStrike" cap="none">
              <a:solidFill>
                <a:schemeClr val="lt1"/>
              </a:solidFill>
              <a:latin typeface="Century Gothic"/>
              <a:ea typeface="Century Gothic"/>
              <a:cs typeface="Century Gothic"/>
              <a:sym typeface="Century Gothic"/>
            </a:endParaRPr>
          </a:p>
          <a:p>
            <a:pPr marL="914400" marR="0" lvl="2" indent="0" algn="l" rtl="0">
              <a:spcBef>
                <a:spcPts val="0"/>
              </a:spcBef>
              <a:spcAft>
                <a:spcPts val="0"/>
              </a:spcAft>
              <a:buNone/>
            </a:pPr>
            <a:endParaRPr sz="2800" b="1" i="0" u="none" strike="noStrike" cap="none">
              <a:solidFill>
                <a:schemeClr val="lt1"/>
              </a:solidFill>
              <a:latin typeface="Century Gothic"/>
              <a:ea typeface="Century Gothic"/>
              <a:cs typeface="Century Gothic"/>
              <a:sym typeface="Century Gothic"/>
            </a:endParaRPr>
          </a:p>
          <a:p>
            <a:pPr marL="914400" marR="0" lvl="2" indent="0" algn="l" rtl="0">
              <a:spcBef>
                <a:spcPts val="0"/>
              </a:spcBef>
              <a:spcAft>
                <a:spcPts val="0"/>
              </a:spcAft>
              <a:buNone/>
            </a:pPr>
            <a:r>
              <a:rPr lang="en-US" sz="2800" b="1" i="0" u="none" strike="noStrike" cap="none">
                <a:solidFill>
                  <a:schemeClr val="lt1"/>
                </a:solidFill>
                <a:latin typeface="Century Gothic"/>
                <a:ea typeface="Century Gothic"/>
                <a:cs typeface="Century Gothic"/>
                <a:sym typeface="Century Gothic"/>
              </a:rPr>
              <a:t>2x more likely to predict black defendants as </a:t>
            </a:r>
            <a:r>
              <a:rPr lang="en-US" sz="2800" b="1" i="1" u="none" strike="noStrike" cap="none">
                <a:solidFill>
                  <a:schemeClr val="lt1"/>
                </a:solidFill>
                <a:latin typeface="Century Gothic"/>
                <a:ea typeface="Century Gothic"/>
                <a:cs typeface="Century Gothic"/>
                <a:sym typeface="Century Gothic"/>
              </a:rPr>
              <a:t>high risk</a:t>
            </a:r>
            <a:r>
              <a:rPr lang="en-US" sz="2800" b="1" i="0" u="none" strike="noStrike" cap="none">
                <a:solidFill>
                  <a:schemeClr val="lt1"/>
                </a:solidFill>
                <a:latin typeface="Century Gothic"/>
                <a:ea typeface="Century Gothic"/>
                <a:cs typeface="Century Gothic"/>
                <a:sym typeface="Century Gothic"/>
              </a:rPr>
              <a:t>…</a:t>
            </a:r>
            <a:endParaRPr/>
          </a:p>
          <a:p>
            <a:pPr marL="914400" marR="0" lvl="2" indent="0" algn="l" rtl="0">
              <a:spcBef>
                <a:spcPts val="0"/>
              </a:spcBef>
              <a:spcAft>
                <a:spcPts val="0"/>
              </a:spcAft>
              <a:buNone/>
            </a:pPr>
            <a:endParaRPr sz="2800" b="1" i="0" u="none" strike="noStrike" cap="none">
              <a:solidFill>
                <a:schemeClr val="lt1"/>
              </a:solidFill>
              <a:latin typeface="Century Gothic"/>
              <a:ea typeface="Century Gothic"/>
              <a:cs typeface="Century Gothic"/>
              <a:sym typeface="Century Gothic"/>
            </a:endParaRPr>
          </a:p>
          <a:p>
            <a:pPr marL="914400" marR="0" lvl="2" indent="0" algn="l" rtl="0">
              <a:spcBef>
                <a:spcPts val="0"/>
              </a:spcBef>
              <a:spcAft>
                <a:spcPts val="0"/>
              </a:spcAft>
              <a:buNone/>
            </a:pPr>
            <a:endParaRPr sz="2800" b="1" i="0" u="none" strike="noStrike" cap="none">
              <a:solidFill>
                <a:schemeClr val="lt1"/>
              </a:solidFill>
              <a:latin typeface="Century Gothic"/>
              <a:ea typeface="Century Gothic"/>
              <a:cs typeface="Century Gothic"/>
              <a:sym typeface="Century Gothic"/>
            </a:endParaRPr>
          </a:p>
          <a:p>
            <a:pPr marL="914400" marR="0" lvl="2" indent="0" algn="l" rtl="0">
              <a:spcBef>
                <a:spcPts val="0"/>
              </a:spcBef>
              <a:spcAft>
                <a:spcPts val="0"/>
              </a:spcAft>
              <a:buNone/>
            </a:pPr>
            <a:r>
              <a:rPr lang="en-US" sz="2800" b="1" i="0" u="none" strike="noStrike" cap="none">
                <a:solidFill>
                  <a:schemeClr val="lt1"/>
                </a:solidFill>
                <a:latin typeface="Century Gothic"/>
                <a:ea typeface="Century Gothic"/>
                <a:cs typeface="Century Gothic"/>
                <a:sym typeface="Century Gothic"/>
              </a:rPr>
              <a:t>…and 2x more likely to predict white defendants as </a:t>
            </a:r>
            <a:r>
              <a:rPr lang="en-US" sz="2800" b="1" i="1" u="none" strike="noStrike" cap="none">
                <a:solidFill>
                  <a:schemeClr val="lt1"/>
                </a:solidFill>
                <a:latin typeface="Century Gothic"/>
                <a:ea typeface="Century Gothic"/>
                <a:cs typeface="Century Gothic"/>
                <a:sym typeface="Century Gothic"/>
              </a:rPr>
              <a:t>low risk</a:t>
            </a:r>
            <a:endParaRPr/>
          </a:p>
        </p:txBody>
      </p:sp>
      <p:sp>
        <p:nvSpPr>
          <p:cNvPr id="165" name="Google Shape;165;p22"/>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70"/>
        <p:cNvGrpSpPr/>
        <p:nvPr/>
      </p:nvGrpSpPr>
      <p:grpSpPr>
        <a:xfrm>
          <a:off x="0" y="0"/>
          <a:ext cx="0" cy="0"/>
          <a:chOff x="0" y="0"/>
          <a:chExt cx="0" cy="0"/>
        </a:xfrm>
      </p:grpSpPr>
      <p:sp>
        <p:nvSpPr>
          <p:cNvPr id="171" name="Google Shape;171;p23"/>
          <p:cNvSpPr/>
          <p:nvPr/>
        </p:nvSpPr>
        <p:spPr>
          <a:xfrm>
            <a:off x="0" y="-3175"/>
            <a:ext cx="12192000" cy="5203825"/>
          </a:xfrm>
          <a:custGeom>
            <a:avLst/>
            <a:gdLst/>
            <a:ahLst/>
            <a:cxnLst/>
            <a:rect l="l" t="t" r="r" b="b"/>
            <a:pathLst>
              <a:path w="5760" h="3278" extrusionOk="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3">
              <a:alphaModFix/>
            </a:blip>
            <a:tile tx="0" ty="0" sx="100000" sy="100000" flip="none" algn="tl"/>
          </a:blipFill>
          <a:ln w="9525" cap="rnd" cmpd="sng">
            <a:solidFill>
              <a:schemeClr val="accent1"/>
            </a:solidFill>
            <a:prstDash val="solid"/>
            <a:round/>
            <a:headEnd type="none" w="sm" len="sm"/>
            <a:tailEnd type="none" w="sm" len="sm"/>
          </a:ln>
        </p:spPr>
      </p:sp>
      <p:sp>
        <p:nvSpPr>
          <p:cNvPr id="172" name="Google Shape;172;p23"/>
          <p:cNvSpPr txBox="1">
            <a:spLocks noGrp="1"/>
          </p:cNvSpPr>
          <p:nvPr>
            <p:ph type="title"/>
          </p:nvPr>
        </p:nvSpPr>
        <p:spPr>
          <a:xfrm>
            <a:off x="810002" y="639097"/>
            <a:ext cx="4961534" cy="3781101"/>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l" rtl="0">
              <a:spcBef>
                <a:spcPts val="0"/>
              </a:spcBef>
              <a:spcAft>
                <a:spcPts val="0"/>
              </a:spcAft>
              <a:buClr>
                <a:srgbClr val="FEFEFE"/>
              </a:buClr>
              <a:buSzPts val="5400"/>
              <a:buFont typeface="Century Gothic"/>
              <a:buNone/>
            </a:pPr>
            <a:r>
              <a:rPr lang="en-US" sz="5400"/>
              <a:t>Both predictions were incorrect</a:t>
            </a:r>
            <a:endParaRPr/>
          </a:p>
        </p:txBody>
      </p:sp>
      <p:pic>
        <p:nvPicPr>
          <p:cNvPr id="173" name="Google Shape;173;p23"/>
          <p:cNvPicPr preferRelativeResize="0">
            <a:picLocks noGrp="1"/>
          </p:cNvPicPr>
          <p:nvPr>
            <p:ph type="body" idx="1"/>
          </p:nvPr>
        </p:nvPicPr>
        <p:blipFill rotWithShape="1">
          <a:blip r:embed="rId4">
            <a:alphaModFix/>
          </a:blip>
          <a:srcRect t="10426" r="-2" b="9633"/>
          <a:stretch/>
        </p:blipFill>
        <p:spPr>
          <a:xfrm>
            <a:off x="6100916" y="10"/>
            <a:ext cx="6091084" cy="6857990"/>
          </a:xfrm>
          <a:prstGeom prst="rect">
            <a:avLst/>
          </a:prstGeom>
          <a:noFill/>
          <a:ln>
            <a:noFill/>
          </a:ln>
          <a:effectLst>
            <a:outerShdw blurRad="50800">
              <a:srgbClr val="000000">
                <a:alpha val="40000"/>
              </a:srgbClr>
            </a:outerShdw>
          </a:effectLst>
        </p:spPr>
      </p:pic>
      <p:sp>
        <p:nvSpPr>
          <p:cNvPr id="174" name="Google Shape;174;p23"/>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79"/>
        <p:cNvGrpSpPr/>
        <p:nvPr/>
      </p:nvGrpSpPr>
      <p:grpSpPr>
        <a:xfrm>
          <a:off x="0" y="0"/>
          <a:ext cx="0" cy="0"/>
          <a:chOff x="0" y="0"/>
          <a:chExt cx="0" cy="0"/>
        </a:xfrm>
      </p:grpSpPr>
      <p:sp>
        <p:nvSpPr>
          <p:cNvPr id="180" name="Google Shape;180;p24"/>
          <p:cNvSpPr/>
          <p:nvPr/>
        </p:nvSpPr>
        <p:spPr>
          <a:xfrm>
            <a:off x="0" y="-3175"/>
            <a:ext cx="12192000" cy="5203825"/>
          </a:xfrm>
          <a:custGeom>
            <a:avLst/>
            <a:gdLst/>
            <a:ahLst/>
            <a:cxnLst/>
            <a:rect l="l" t="t" r="r" b="b"/>
            <a:pathLst>
              <a:path w="5760" h="3278" extrusionOk="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3">
              <a:alphaModFix/>
            </a:blip>
            <a:tile tx="0" ty="0" sx="100000" sy="100000" flip="none" algn="tl"/>
          </a:blipFill>
          <a:ln w="9525" cap="rnd" cmpd="sng">
            <a:solidFill>
              <a:schemeClr val="accent1"/>
            </a:solidFill>
            <a:prstDash val="solid"/>
            <a:round/>
            <a:headEnd type="none" w="sm" len="sm"/>
            <a:tailEnd type="none" w="sm" len="sm"/>
          </a:ln>
        </p:spPr>
      </p:sp>
      <p:sp>
        <p:nvSpPr>
          <p:cNvPr id="181" name="Google Shape;181;p24"/>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pic>
        <p:nvPicPr>
          <p:cNvPr id="182" name="Google Shape;182;p24"/>
          <p:cNvPicPr preferRelativeResize="0">
            <a:picLocks noGrp="1"/>
          </p:cNvPicPr>
          <p:nvPr>
            <p:ph type="body" idx="1"/>
          </p:nvPr>
        </p:nvPicPr>
        <p:blipFill rotWithShape="1">
          <a:blip r:embed="rId4">
            <a:alphaModFix amt="40000"/>
          </a:blip>
          <a:srcRect t="803" b="14928"/>
          <a:stretch/>
        </p:blipFill>
        <p:spPr>
          <a:xfrm>
            <a:off x="20" y="20330"/>
            <a:ext cx="12191980" cy="6857990"/>
          </a:xfrm>
          <a:prstGeom prst="rect">
            <a:avLst/>
          </a:prstGeom>
          <a:noFill/>
          <a:ln>
            <a:noFill/>
          </a:ln>
          <a:effectLst>
            <a:outerShdw blurRad="50800">
              <a:srgbClr val="000000">
                <a:alpha val="40000"/>
              </a:srgbClr>
            </a:outerShdw>
          </a:effectLst>
        </p:spPr>
      </p:pic>
      <p:sp>
        <p:nvSpPr>
          <p:cNvPr id="183" name="Google Shape;183;p24"/>
          <p:cNvSpPr txBox="1">
            <a:spLocks noGrp="1"/>
          </p:cNvSpPr>
          <p:nvPr>
            <p:ph type="title"/>
          </p:nvPr>
        </p:nvSpPr>
        <p:spPr>
          <a:xfrm>
            <a:off x="810001" y="1449147"/>
            <a:ext cx="10572000" cy="3732453"/>
          </a:xfrm>
          <a:prstGeom prst="rect">
            <a:avLst/>
          </a:prstGeom>
          <a:noFill/>
          <a:ln>
            <a:noFill/>
          </a:ln>
          <a:effectLst>
            <a:outerShdw blurRad="50800">
              <a:srgbClr val="000000">
                <a:alpha val="60000"/>
              </a:srgbClr>
            </a:outerShdw>
          </a:effectLst>
        </p:spPr>
        <p:txBody>
          <a:bodyPr spcFirstLastPara="1" wrap="square" lIns="91425" tIns="45700" rIns="91425" bIns="45700" anchor="b" anchorCtr="0">
            <a:noAutofit/>
          </a:bodyPr>
          <a:lstStyle/>
          <a:p>
            <a:pPr marL="0" lvl="0" indent="0" algn="ctr" rtl="0">
              <a:spcBef>
                <a:spcPts val="0"/>
              </a:spcBef>
              <a:spcAft>
                <a:spcPts val="0"/>
              </a:spcAft>
              <a:buClr>
                <a:srgbClr val="FEFEFE"/>
              </a:buClr>
              <a:buSzPts val="5400"/>
              <a:buFont typeface="Century Gothic"/>
              <a:buNone/>
            </a:pPr>
            <a:r>
              <a:rPr lang="en-US" sz="5400"/>
              <a:t>Algorithms are not unbiased</a:t>
            </a:r>
            <a:endParaRPr/>
          </a:p>
        </p:txBody>
      </p:sp>
      <p:sp>
        <p:nvSpPr>
          <p:cNvPr id="184" name="Google Shape;184;p24"/>
          <p:cNvSpPr txBox="1"/>
          <p:nvPr/>
        </p:nvSpPr>
        <p:spPr>
          <a:xfrm>
            <a:off x="9672320" y="6309360"/>
            <a:ext cx="246253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Century Gothic"/>
                <a:ea typeface="Century Gothic"/>
                <a:cs typeface="Century Gothic"/>
                <a:sym typeface="Century Gothic"/>
              </a:rPr>
              <a:t>@LaurenMaffeo</a:t>
            </a:r>
            <a:endParaRPr sz="2400" b="1">
              <a:solidFill>
                <a:schemeClr val="lt1"/>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name="Quotable">
  <a:themeElements>
    <a:clrScheme name="Quotable">
      <a:dk1>
        <a:srgbClr val="000000"/>
      </a:dk1>
      <a:lt1>
        <a:srgbClr val="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5086</TotalTime>
  <Words>2793</Words>
  <Application>Microsoft Macintosh PowerPoint</Application>
  <PresentationFormat>Widescreen</PresentationFormat>
  <Paragraphs>460</Paragraphs>
  <Slides>46</Slides>
  <Notes>46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Noto Sans Symbols</vt:lpstr>
      <vt:lpstr>Arial</vt:lpstr>
      <vt:lpstr>Century Gothic</vt:lpstr>
      <vt:lpstr>Calibri</vt:lpstr>
      <vt:lpstr>Quotable</vt:lpstr>
      <vt:lpstr>Erase Unconscious Bias From Your AI Datasets</vt:lpstr>
      <vt:lpstr>Hi! I’m Lauren</vt:lpstr>
      <vt:lpstr>Facial Recognition Software</vt:lpstr>
      <vt:lpstr>Still a Long Way to Go</vt:lpstr>
      <vt:lpstr>PowerPoint Presentation</vt:lpstr>
      <vt:lpstr>Machine Bias Can Hurt Users</vt:lpstr>
      <vt:lpstr>Machine Bias Can Hurt Users</vt:lpstr>
      <vt:lpstr>Both predictions were incorrect</vt:lpstr>
      <vt:lpstr>Algorithms are not unbiased</vt:lpstr>
      <vt:lpstr>“Said simply — machine bias is programming that assumes the prejudice of its creators or data.”</vt:lpstr>
      <vt:lpstr>We’ll Cover:</vt:lpstr>
      <vt:lpstr>What’s Machine Bias?</vt:lpstr>
      <vt:lpstr>Machine Bias Is:</vt:lpstr>
      <vt:lpstr>Machine Bias Is:</vt:lpstr>
      <vt:lpstr>Machine Bias Is:</vt:lpstr>
      <vt:lpstr>Machine Bias Is:</vt:lpstr>
      <vt:lpstr>Machine Bias Is:</vt:lpstr>
      <vt:lpstr>Measures of Fairness</vt:lpstr>
      <vt:lpstr>Measures of Fairness</vt:lpstr>
      <vt:lpstr>Why is machine bias dangerous?</vt:lpstr>
      <vt:lpstr>It Reinforces Human Bias</vt:lpstr>
      <vt:lpstr>St. George’s Medical School’s HR Algorithm</vt:lpstr>
      <vt:lpstr>It Doesn’t Account for Context</vt:lpstr>
      <vt:lpstr>Case Story: Redlining in Portland</vt:lpstr>
      <vt:lpstr>It Puts Users’ Lives at Risk</vt:lpstr>
      <vt:lpstr>It Puts Users’ Lives at Risk</vt:lpstr>
      <vt:lpstr>PowerPoint Presentation</vt:lpstr>
      <vt:lpstr>“If these systems don’t recognize people of every race as human, there will be serious safety implications.”</vt:lpstr>
      <vt:lpstr>What’s the Root Cause of Machine Bias?</vt:lpstr>
      <vt:lpstr>Black box algorithms</vt:lpstr>
      <vt:lpstr>“the inability to discern exactly what machines are doing when they’re teaching themselves novel skills”</vt:lpstr>
      <vt:lpstr>Black Box Algorithms Are:</vt:lpstr>
      <vt:lpstr>PowerPoint Presentation</vt:lpstr>
      <vt:lpstr>LIME</vt:lpstr>
      <vt:lpstr>LIME Classifier</vt:lpstr>
      <vt:lpstr>How Can I Prevent Machine Bias?</vt:lpstr>
      <vt:lpstr>Document Your Priorities Upfront</vt:lpstr>
      <vt:lpstr>Train Your Data Under Fairness Constraints</vt:lpstr>
      <vt:lpstr>Monitor Your Datasets Throughout the Lifecycle</vt:lpstr>
      <vt:lpstr>Tag Your Training Data</vt:lpstr>
      <vt:lpstr>Use Diverse Class Examples</vt:lpstr>
      <vt:lpstr>Use Diverse Class Examples</vt:lpstr>
      <vt:lpstr>Focus on the Subject, Not the Context</vt:lpstr>
      <vt:lpstr>Ethical debt *is* technical debt</vt:lpstr>
      <vt:lpstr>Recommended Reading</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Erase Unconscious Bias From Your AI Datasets</dc:title>
  <cp:lastModifiedBy>Maffeo,Lauren</cp:lastModifiedBy>
  <cp:revision>14</cp:revision>
  <dcterms:modified xsi:type="dcterms:W3CDTF">2019-06-17T15:13:11Z</dcterms:modified>
</cp:coreProperties>
</file>